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82" r:id="rId3"/>
    <p:sldId id="277" r:id="rId4"/>
    <p:sldId id="300" r:id="rId5"/>
    <p:sldId id="275" r:id="rId6"/>
    <p:sldId id="276" r:id="rId7"/>
    <p:sldId id="288" r:id="rId8"/>
    <p:sldId id="257" r:id="rId9"/>
    <p:sldId id="264" r:id="rId10"/>
    <p:sldId id="269" r:id="rId11"/>
    <p:sldId id="304" r:id="rId12"/>
    <p:sldId id="305" r:id="rId13"/>
    <p:sldId id="310" r:id="rId14"/>
    <p:sldId id="311" r:id="rId15"/>
    <p:sldId id="260" r:id="rId16"/>
    <p:sldId id="291" r:id="rId17"/>
    <p:sldId id="303" r:id="rId18"/>
    <p:sldId id="306" r:id="rId19"/>
    <p:sldId id="308" r:id="rId20"/>
    <p:sldId id="313" r:id="rId21"/>
    <p:sldId id="312" r:id="rId22"/>
    <p:sldId id="307" r:id="rId23"/>
    <p:sldId id="287" r:id="rId24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86"/>
    <p:restoredTop sz="94662"/>
  </p:normalViewPr>
  <p:slideViewPr>
    <p:cSldViewPr>
      <p:cViewPr varScale="1">
        <p:scale>
          <a:sx n="153" d="100"/>
          <a:sy n="153" d="100"/>
        </p:scale>
        <p:origin x="292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522BF2-40F6-4F04-977A-F85CA4DFAF42}" type="datetimeFigureOut">
              <a:rPr lang="fr-FR" smtClean="0"/>
              <a:t>09/02/2022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5630"/>
            <a:ext cx="5438775" cy="446635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083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8083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77E6A-F154-4FD2-B654-B580C22049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9721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977E6A-F154-4FD2-B654-B580C22049B7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8830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62B1-CB89-A643-AC6A-302F1020BB33}" type="datetime1">
              <a:rPr lang="fr-FR" smtClean="0"/>
              <a:t>09/02/2022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6574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1C289-EC1D-8945-A361-4AC170A2773B}" type="datetime1">
              <a:rPr lang="fr-FR" smtClean="0"/>
              <a:t>09/02/2022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5682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CE023-2294-C048-AC51-13FD89685508}" type="datetime1">
              <a:rPr lang="fr-FR" smtClean="0"/>
              <a:t>09/02/2022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5772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50F08-BC10-B644-99F1-4B1F068EC4FC}" type="datetime1">
              <a:rPr lang="fr-FR" smtClean="0"/>
              <a:t>09/02/2022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3245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E6646-056F-004D-AD62-867B908B8DB1}" type="datetime1">
              <a:rPr lang="fr-FR" smtClean="0"/>
              <a:t>09/02/2022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798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F0C6-73E2-4C46-8E8B-9E3563618978}" type="datetime1">
              <a:rPr lang="fr-FR" smtClean="0"/>
              <a:t>09/02/2022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657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4561E-D10A-A245-8542-6C71915E4CD3}" type="datetime1">
              <a:rPr lang="fr-FR" smtClean="0"/>
              <a:t>09/02/2022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849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19894-9B89-694B-91AD-6826D45B23B9}" type="datetime1">
              <a:rPr lang="fr-FR" smtClean="0"/>
              <a:t>09/02/2022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007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B01B0-63E8-844C-82B6-83477919D9B5}" type="datetime1">
              <a:rPr lang="fr-FR" smtClean="0"/>
              <a:t>09/02/2022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960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490A-F994-CF40-BAE0-2FDA5C2D53AC}" type="datetime1">
              <a:rPr lang="fr-FR" smtClean="0"/>
              <a:t>09/02/2022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2956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6B7A4-D4A7-494E-A130-F037A2EE55FF}" type="datetime1">
              <a:rPr lang="fr-FR" smtClean="0"/>
              <a:t>09/02/2022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719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DBA5E-916A-A84B-8BED-7125A0E8F17F}" type="datetime1">
              <a:rPr lang="fr-FR" smtClean="0"/>
              <a:t>09/02/2022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A842D-49E4-4390-A9A0-9D8DE811F6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0221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jpg@01D54C48.9E6875E0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D54C48.9E6875E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cid:image001.jpg@01D54C48.9E6875E0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D54C48.9E6875E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jpg@01D54C48.9E6875E0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D54C48.9E6875E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D54C48.9E6875E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D54C48.9E6875E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cid:image001.jpg@01D54C48.9E6875E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ominique.mguellati@paris.fr" TargetMode="External"/><Relationship Id="rId2" Type="http://schemas.openxmlformats.org/officeDocument/2006/relationships/hyperlink" Target="mailto:eric.beliah@paris.fr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54C48.9E6875E0" TargetMode="Externa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D54C48.9E6875E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unsa-paris.fr/savp/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5" Type="http://schemas.openxmlformats.org/officeDocument/2006/relationships/image" Target="cid:image001.jpg@01D54C48.9E6875E0" TargetMode="Externa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dominique.mguellati@paris.fr" TargetMode="External"/><Relationship Id="rId2" Type="http://schemas.openxmlformats.org/officeDocument/2006/relationships/hyperlink" Target="mailto:eric.beliah@paris.fr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jpg@01D54C48.9E6875E0" TargetMode="Externa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D54C48.9E6875E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D54C48.9E6875E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D54C48.9E6875E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D54C48.9E6875E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D54C48.9E6875E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D54C48.9E6875E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D54C48.9E6875E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55576" y="2204864"/>
            <a:ext cx="7488832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2856"/>
            <a:ext cx="7772400" cy="18002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fr-FR" sz="2800" b="1" dirty="0"/>
              <a:t>Les situations individuelles</a:t>
            </a:r>
            <a:br>
              <a:rPr lang="fr-FR" sz="2800" b="1" dirty="0"/>
            </a:br>
            <a:br>
              <a:rPr lang="fr-FR" sz="2800" dirty="0"/>
            </a:br>
            <a:r>
              <a:rPr lang="fr-FR" sz="2400" dirty="0"/>
              <a:t>Guide pratique de la saisine du syndicat autonome UNSA VILLE DE PARIS</a:t>
            </a:r>
            <a:r>
              <a:rPr lang="fr-FR" sz="2400" b="1" dirty="0"/>
              <a:t> </a:t>
            </a:r>
            <a:br>
              <a:rPr lang="fr-FR" sz="2800" b="1" dirty="0"/>
            </a:br>
            <a:endParaRPr lang="fr-FR" sz="28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4555976"/>
            <a:ext cx="7772400" cy="1080120"/>
          </a:xfrm>
        </p:spPr>
        <p:txBody>
          <a:bodyPr>
            <a:normAutofit lnSpcReduction="10000"/>
          </a:bodyPr>
          <a:lstStyle/>
          <a:p>
            <a:r>
              <a:rPr lang="fr-FR" sz="1600" b="1" dirty="0"/>
              <a:t>VOS INTERLOCUTEURS : </a:t>
            </a:r>
          </a:p>
          <a:p>
            <a:r>
              <a:rPr lang="fr-FR" sz="1600" b="1" dirty="0"/>
              <a:t>les représentants élus du personnel UNSA VILLE DE PARIS siégeant à la</a:t>
            </a:r>
            <a:r>
              <a:rPr lang="fr-FR" sz="2800" b="1" dirty="0"/>
              <a:t> </a:t>
            </a:r>
            <a:r>
              <a:rPr lang="fr-FR" sz="1600" b="1" dirty="0"/>
              <a:t>CAP  n° 8 des secrétaires administratifs</a:t>
            </a:r>
          </a:p>
          <a:p>
            <a:endParaRPr lang="fr-FR" sz="2800" b="1" dirty="0"/>
          </a:p>
          <a:p>
            <a:endParaRPr lang="fr-FR" sz="2800" b="1" dirty="0"/>
          </a:p>
          <a:p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1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735136" y="4545125"/>
            <a:ext cx="7772400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 descr="nu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7848872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 descr="cid:image001.jpg@01D54C48.9E6875E0"/>
          <p:cNvPicPr/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340"/>
            <a:ext cx="964095" cy="8995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1264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92289" y="547633"/>
            <a:ext cx="6912768" cy="82133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tx1"/>
                </a:solidFill>
              </a:rPr>
              <a:t>Les autres situations individuelles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5" y="1844825"/>
            <a:ext cx="7049481" cy="4669460"/>
          </a:xfrm>
        </p:spPr>
        <p:txBody>
          <a:bodyPr>
            <a:normAutofit/>
          </a:bodyPr>
          <a:lstStyle/>
          <a:p>
            <a:pPr algn="ctr"/>
            <a:endParaRPr lang="fr-FR" sz="1800" u="sng" dirty="0"/>
          </a:p>
          <a:p>
            <a:pPr marL="0" indent="0" algn="ctr">
              <a:buNone/>
            </a:pPr>
            <a:r>
              <a:rPr lang="fr-FR" sz="1800" u="sng" dirty="0"/>
              <a:t>Plusieurs problématiques peuvent se présenter dans votre parcours</a:t>
            </a:r>
          </a:p>
          <a:p>
            <a:pPr>
              <a:buFont typeface="Wingdings" pitchFamily="2" charset="2"/>
              <a:buChar char="Ø"/>
            </a:pPr>
            <a:endParaRPr lang="fr-FR" sz="1800" u="sng" dirty="0"/>
          </a:p>
          <a:p>
            <a:pPr>
              <a:buFont typeface="Wingdings" pitchFamily="2" charset="2"/>
              <a:buChar char="Ø"/>
            </a:pPr>
            <a:r>
              <a:rPr lang="fr-FR" sz="1800" b="1" dirty="0"/>
              <a:t>Votre évaluation professionnelle</a:t>
            </a:r>
            <a:r>
              <a:rPr lang="fr-FR" sz="1800" dirty="0"/>
              <a:t> : désaccord sur tout ou partie de votre évaluation</a:t>
            </a:r>
          </a:p>
          <a:p>
            <a:pPr>
              <a:buFont typeface="Wingdings" pitchFamily="2" charset="2"/>
              <a:buChar char="Ø"/>
            </a:pPr>
            <a:endParaRPr lang="fr-FR" sz="1800" dirty="0"/>
          </a:p>
          <a:p>
            <a:pPr>
              <a:buFont typeface="Wingdings" pitchFamily="2" charset="2"/>
              <a:buChar char="Ø"/>
            </a:pPr>
            <a:r>
              <a:rPr lang="fr-FR" sz="1800" dirty="0"/>
              <a:t>Sanctions disciplinaires hors saisine CAP : sanction du 1</a:t>
            </a:r>
            <a:r>
              <a:rPr lang="fr-FR" sz="1800" baseline="30000" dirty="0"/>
              <a:t>er</a:t>
            </a:r>
            <a:r>
              <a:rPr lang="fr-FR" sz="1800" dirty="0"/>
              <a:t> groupe : </a:t>
            </a:r>
            <a:r>
              <a:rPr lang="fr-FR" sz="1800" b="1" dirty="0"/>
              <a:t>Blâme</a:t>
            </a:r>
          </a:p>
          <a:p>
            <a:pPr>
              <a:buFont typeface="Wingdings" pitchFamily="2" charset="2"/>
              <a:buChar char="Ø"/>
            </a:pPr>
            <a:endParaRPr lang="fr-FR" sz="1800" dirty="0"/>
          </a:p>
          <a:p>
            <a:pPr>
              <a:buFont typeface="Wingdings" pitchFamily="2" charset="2"/>
              <a:buChar char="Ø"/>
            </a:pPr>
            <a:r>
              <a:rPr lang="fr-FR" sz="1800" b="1" dirty="0"/>
              <a:t>Souffrance au travail  </a:t>
            </a:r>
            <a:r>
              <a:rPr lang="fr-FR" sz="1800" dirty="0"/>
              <a:t>du fait de management abusif ou situation de harcèlement</a:t>
            </a:r>
          </a:p>
          <a:p>
            <a:pPr>
              <a:buFont typeface="Wingdings" pitchFamily="2" charset="2"/>
              <a:buChar char="Ø"/>
            </a:pPr>
            <a:endParaRPr lang="fr-FR" sz="1800" dirty="0"/>
          </a:p>
          <a:p>
            <a:pPr>
              <a:buFont typeface="Wingdings" pitchFamily="2" charset="2"/>
              <a:buChar char="Ø"/>
            </a:pPr>
            <a:r>
              <a:rPr lang="fr-FR" sz="1800" b="1" dirty="0"/>
              <a:t>S.A stagiaires </a:t>
            </a:r>
            <a:r>
              <a:rPr lang="fr-FR" sz="1800" dirty="0"/>
              <a:t>: difficultés rencontrées lors de vos évaluations trimestrielles , prolongation de stage ou non validation de stage</a:t>
            </a:r>
          </a:p>
          <a:p>
            <a:pPr>
              <a:buFont typeface="Wingdings" pitchFamily="2" charset="2"/>
              <a:buChar char="Ø"/>
            </a:pPr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10</a:t>
            </a:fld>
            <a:endParaRPr lang="fr-FR"/>
          </a:p>
        </p:txBody>
      </p:sp>
      <p:pic>
        <p:nvPicPr>
          <p:cNvPr id="6" name="Image 5" descr="cid:image001.jpg@01D54C48.9E6875E0"/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057" y="365780"/>
            <a:ext cx="964095" cy="8995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9946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A0BA24-4C90-2140-A6ED-16C99B8D0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371797"/>
            <a:ext cx="6048672" cy="72008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fr-FR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L’évaluation professionnelle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52D5E7-E62E-1E47-8260-F1916BEA5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Cadre règlementaire : l’agent peut saisir la CAP en vue d’obtenir la révisions de tout ou partie de l’évaluation professionnelles: la CAP est </a:t>
            </a:r>
            <a:r>
              <a:rPr lang="fr-FR" sz="1800" b="1" dirty="0"/>
              <a:t>dite CAP de recours (</a:t>
            </a:r>
            <a:r>
              <a:rPr lang="fr-FR" sz="1800" dirty="0"/>
              <a:t>LTFP du aout 2019)</a:t>
            </a:r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Toutefois avant même de saisir la Cap, l’agent a la possibilité d’effectuer un recours gracieux dit « recours hiérarchique »</a:t>
            </a:r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A ce stade, l’agent peut saisir les représentants du personnel du syndicat UNSA</a:t>
            </a:r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Avec l’accord l’agent, une demande d’audience auprès du RH est demandée par le syndicat UNSA, en présence de l’agent, aux fins de conciliation en vue d’une nouvelle proposition de l’appréciation  </a:t>
            </a:r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>
              <a:buFont typeface="Wingdings" pitchFamily="2" charset="2"/>
              <a:buChar char="q"/>
            </a:pPr>
            <a:endParaRPr lang="fr-FR" sz="18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F5B7A8E-9EF8-3147-ABD3-D1D2534A2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11</a:t>
            </a:fld>
            <a:endParaRPr lang="fr-FR"/>
          </a:p>
        </p:txBody>
      </p:sp>
      <p:pic>
        <p:nvPicPr>
          <p:cNvPr id="5" name="Image 4" descr="cid:image001.jpg@01D54C48.9E6875E0">
            <a:extLst>
              <a:ext uri="{FF2B5EF4-FFF2-40B4-BE49-F238E27FC236}">
                <a16:creationId xmlns:a16="http://schemas.microsoft.com/office/drawing/2014/main" id="{2D08FAF0-36DD-894F-BCBB-22B770BC076F}"/>
              </a:ext>
            </a:extLst>
          </p:cNvPr>
          <p:cNvPicPr/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65780"/>
            <a:ext cx="884784" cy="7200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6109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CF7895-DE0F-124D-A0B4-B771AC239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274638"/>
            <a:ext cx="6408712" cy="77809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fr-FR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Sanction du disciplinaire au blâme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762CE9-2B90-DC4A-80A2-B8E2FB0F7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600200"/>
            <a:ext cx="7848872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Le blâme ou sanction du 1</a:t>
            </a:r>
            <a:r>
              <a:rPr lang="fr-FR" sz="1800" baseline="30000" dirty="0"/>
              <a:t>er</a:t>
            </a:r>
            <a:r>
              <a:rPr lang="fr-FR" sz="1800" dirty="0"/>
              <a:t> groupe ne nécessite pas convocation de la CAP comme ce fût le cas par le passé</a:t>
            </a:r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Le blâme est laissé à la </a:t>
            </a:r>
            <a:r>
              <a:rPr lang="fr-FR" sz="1800" i="1" dirty="0"/>
              <a:t>« libre appréciation » </a:t>
            </a:r>
            <a:r>
              <a:rPr lang="fr-FR" sz="1800" dirty="0"/>
              <a:t>de la hiérarchie. Elle est du ressort du pouvoir discrétionnaire de l’Administration</a:t>
            </a:r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L’agent est donc laissé seul face à cette sanction, qui figure au dossier administratif durant 3 ans. A l’issue de ce délais, si l’agent n’a pas fait l’objet d’une autre sanction, le blâme est retiré du dossier administratif. </a:t>
            </a:r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Toute </a:t>
            </a:r>
            <a:r>
              <a:rPr lang="fr-FR" sz="1800"/>
              <a:t>sanction reste </a:t>
            </a:r>
            <a:r>
              <a:rPr lang="fr-FR" sz="1800" dirty="0"/>
              <a:t>un frein pour toute promotion </a:t>
            </a:r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Ø"/>
            </a:pPr>
            <a:r>
              <a:rPr lang="fr-FR" sz="1400" dirty="0">
                <a:solidFill>
                  <a:srgbClr val="00B0F0"/>
                </a:solidFill>
              </a:rPr>
              <a:t>Voir  ci après le document administratif remis à l’agent lorsqu’il se voit infliger la sanction du blâme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A2B1D72-5453-CA49-B740-54E912266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12</a:t>
            </a:fld>
            <a:endParaRPr lang="fr-FR"/>
          </a:p>
        </p:txBody>
      </p:sp>
      <p:pic>
        <p:nvPicPr>
          <p:cNvPr id="5" name="Image 4" descr="cid:image001.jpg@01D54C48.9E6875E0">
            <a:extLst>
              <a:ext uri="{FF2B5EF4-FFF2-40B4-BE49-F238E27FC236}">
                <a16:creationId xmlns:a16="http://schemas.microsoft.com/office/drawing/2014/main" id="{916066A0-7158-3341-9FB2-0D457C60FCD2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0048" y="371796"/>
            <a:ext cx="884784" cy="7200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2800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9F24D56-F39E-F640-9F13-6A8216955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13</a:t>
            </a:fld>
            <a:endParaRPr lang="fr-FR"/>
          </a:p>
        </p:txBody>
      </p:sp>
      <p:pic>
        <p:nvPicPr>
          <p:cNvPr id="1025" name="Picture 1" descr="page1image1285645536">
            <a:extLst>
              <a:ext uri="{FF2B5EF4-FFF2-40B4-BE49-F238E27FC236}">
                <a16:creationId xmlns:a16="http://schemas.microsoft.com/office/drawing/2014/main" id="{8E14D5D2-0A2D-DC4C-BCF6-4DF4C45F5A4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4624"/>
            <a:ext cx="5328592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6560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A53A81-BAE1-BE43-A089-E41948B72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706090"/>
          </a:xfrm>
        </p:spPr>
        <p:txBody>
          <a:bodyPr>
            <a:normAutofit/>
          </a:bodyPr>
          <a:lstStyle/>
          <a:p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BA662F-79A1-844A-AEB9-D8545015A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7715200" cy="4525963"/>
          </a:xfrm>
        </p:spPr>
        <p:txBody>
          <a:bodyPr/>
          <a:lstStyle/>
          <a:p>
            <a:endParaRPr lang="fr-FR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Nous pouvons  intervenir auprès du DRH par une demande d’audience, afin d’évaluer la nature de la faute qui concourt à infliger le blâme</a:t>
            </a:r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Il s ‘agit de maintenir le dialogue social, et de pouvoir laisser libre cours à un débat contradictoire</a:t>
            </a:r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Cet échange a pour but de contrevenir au pouvoir discrétionnaire de l’Administration </a:t>
            </a:r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Des résultats ont été obtenus, l’avertissement a pu laisser </a:t>
            </a:r>
            <a:r>
              <a:rPr lang="fr-FR" sz="1800" dirty="0" err="1"/>
              <a:t>palce</a:t>
            </a:r>
            <a:r>
              <a:rPr lang="fr-FR" sz="1800" dirty="0"/>
              <a:t> au blâme prévu à l’origine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DEA631A-55A2-B44B-AF57-556BBD62A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483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779" y="476672"/>
            <a:ext cx="6120680" cy="72008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Le stage</a:t>
            </a:r>
            <a:r>
              <a:rPr lang="fr-FR" sz="2400" b="1" dirty="0"/>
              <a:t> </a:t>
            </a:r>
            <a:endParaRPr lang="fr-FR" sz="2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0319" y="1540036"/>
            <a:ext cx="8229600" cy="48412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1800" dirty="0"/>
              <a:t>Tout agent qui a été nommé au grade de secrétaire administratif à l’issue du concours doit effectuer un stage d’une durée de 12 mois</a:t>
            </a:r>
          </a:p>
          <a:p>
            <a:pPr algn="ctr">
              <a:buFont typeface="Wingdings" pitchFamily="2" charset="2"/>
              <a:buChar char="v"/>
            </a:pPr>
            <a:endParaRPr lang="fr-FR" sz="1800" dirty="0"/>
          </a:p>
          <a:p>
            <a:pPr algn="ctr">
              <a:buFont typeface="Wingdings" pitchFamily="2" charset="2"/>
              <a:buChar char="v"/>
            </a:pPr>
            <a:endParaRPr lang="fr-FR" sz="1800" dirty="0"/>
          </a:p>
          <a:p>
            <a:pPr algn="just">
              <a:buFont typeface="Wingdings" pitchFamily="2" charset="2"/>
              <a:buChar char="Ø"/>
            </a:pPr>
            <a:r>
              <a:rPr lang="fr-FR" sz="1800" dirty="0"/>
              <a:t>Une évaluation du stage est effectuée chaque trimestre avec l’agent et son supérieur hiérarchique</a:t>
            </a:r>
          </a:p>
          <a:p>
            <a:pPr algn="just"/>
            <a:endParaRPr lang="fr-FR" sz="1800" dirty="0"/>
          </a:p>
          <a:p>
            <a:pPr algn="just">
              <a:buFont typeface="Wingdings" pitchFamily="2" charset="2"/>
              <a:buChar char="Ø"/>
            </a:pPr>
            <a:r>
              <a:rPr lang="fr-FR" sz="1800" dirty="0"/>
              <a:t>A l’issue de l’évaluation du 9eme mois un avis est formulée soit :</a:t>
            </a:r>
          </a:p>
          <a:p>
            <a:pPr algn="just"/>
            <a:r>
              <a:rPr lang="fr-FR" sz="1800" dirty="0"/>
              <a:t>titularisation dans le corps de secrétaire administratif </a:t>
            </a:r>
          </a:p>
          <a:p>
            <a:pPr algn="just"/>
            <a:r>
              <a:rPr lang="fr-FR" sz="1800" dirty="0"/>
              <a:t>Prolongation de stage</a:t>
            </a:r>
          </a:p>
          <a:p>
            <a:pPr algn="just"/>
            <a:r>
              <a:rPr lang="fr-FR" sz="1800" dirty="0"/>
              <a:t>Rétrogradation dans le corps d’origine ( adjoint administratif)</a:t>
            </a:r>
          </a:p>
          <a:p>
            <a:pPr algn="just"/>
            <a:r>
              <a:rPr lang="fr-FR" sz="1800" dirty="0"/>
              <a:t>Radiation du corps des secrétaires administratifs ( le stage n’est pas validé)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15</a:t>
            </a:fld>
            <a:endParaRPr lang="fr-FR"/>
          </a:p>
        </p:txBody>
      </p:sp>
      <p:pic>
        <p:nvPicPr>
          <p:cNvPr id="6" name="Image 5" descr="cid:image001.jpg@01D54C48.9E6875E0"/>
          <p:cNvPicPr/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397036"/>
            <a:ext cx="820079" cy="7920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0640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951AA8-387E-8F48-A9F9-911F96B35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199"/>
            <a:ext cx="7171184" cy="5013549"/>
          </a:xfrm>
        </p:spPr>
        <p:txBody>
          <a:bodyPr>
            <a:normAutofit fontScale="92500" lnSpcReduction="10000"/>
          </a:bodyPr>
          <a:lstStyle/>
          <a:p>
            <a:endParaRPr lang="fr-FR" sz="1800" dirty="0"/>
          </a:p>
          <a:p>
            <a:pPr marL="0" indent="0" algn="ctr">
              <a:buNone/>
            </a:pPr>
            <a:r>
              <a:rPr lang="fr-FR" sz="1800" dirty="0"/>
              <a:t>Depuis quelque temps nous assistons à des problématiques sur le déroulé du stage</a:t>
            </a:r>
          </a:p>
          <a:p>
            <a:pPr algn="just"/>
            <a:endParaRPr lang="fr-FR" sz="1800" dirty="0"/>
          </a:p>
          <a:p>
            <a:pPr algn="just"/>
            <a:r>
              <a:rPr lang="fr-FR" sz="1800" dirty="0"/>
              <a:t>Les agents ne donnent pas satisfaction, selon l’avis de la hiérarchie</a:t>
            </a:r>
          </a:p>
          <a:p>
            <a:pPr algn="just"/>
            <a:endParaRPr lang="fr-FR" sz="1800" dirty="0"/>
          </a:p>
          <a:p>
            <a:pPr algn="just"/>
            <a:r>
              <a:rPr lang="fr-FR" sz="1800" dirty="0"/>
              <a:t>Aussi vos représentants UNSA sont amenés à agir avant même la saisine de la CAP par la direction</a:t>
            </a:r>
          </a:p>
          <a:p>
            <a:pPr algn="just"/>
            <a:endParaRPr lang="fr-FR" sz="1800" dirty="0"/>
          </a:p>
          <a:p>
            <a:pPr algn="just"/>
            <a:r>
              <a:rPr lang="fr-FR" sz="1800" b="1" dirty="0"/>
              <a:t>Toute décision relative sur la non validation du stage est soumis à l’avis de la CAP qui est convoquée par la DRH </a:t>
            </a:r>
          </a:p>
          <a:p>
            <a:pPr algn="just"/>
            <a:endParaRPr lang="fr-FR" sz="1800" b="1" dirty="0"/>
          </a:p>
          <a:p>
            <a:pPr algn="just"/>
            <a:r>
              <a:rPr lang="fr-FR" sz="1800" dirty="0"/>
              <a:t>Dès que la situation l’exige ( </a:t>
            </a:r>
            <a:r>
              <a:rPr lang="fr-FR" sz="1800" b="1" dirty="0"/>
              <a:t>à l’évaluation du 6eme mois </a:t>
            </a:r>
            <a:r>
              <a:rPr lang="fr-FR" sz="1800" dirty="0"/>
              <a:t>) l’agent a la possibilité de nous saisir afin d’intervenir auprès du RH  avant tout avis donné au 9eme mois de stage , ou toute décision soumise à avis de la CAP</a:t>
            </a:r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 marL="0" indent="0" algn="just">
              <a:buNone/>
            </a:pPr>
            <a:r>
              <a:rPr lang="fr-FR" sz="1800" dirty="0"/>
              <a:t>	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1BE8F75-160F-3545-B52F-6A3FBD2D9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16</a:t>
            </a:fld>
            <a:endParaRPr lang="fr-FR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E357E71E-9957-484B-AF61-2A8F02596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248" y="404664"/>
            <a:ext cx="7139136" cy="7555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fr-FR" sz="1800" b="1" dirty="0">
                <a:solidFill>
                  <a:schemeClr val="tx1"/>
                </a:solidFill>
              </a:rPr>
              <a:t>Stage :</a:t>
            </a:r>
            <a:br>
              <a:rPr lang="fr-FR" sz="1800" b="1" dirty="0">
                <a:solidFill>
                  <a:schemeClr val="tx1"/>
                </a:solidFill>
              </a:rPr>
            </a:br>
            <a:r>
              <a:rPr lang="fr-FR" sz="1800" b="1" dirty="0">
                <a:solidFill>
                  <a:schemeClr val="tx1"/>
                </a:solidFill>
              </a:rPr>
              <a:t>Comment agir avant toute décision faisant grief </a:t>
            </a:r>
          </a:p>
        </p:txBody>
      </p:sp>
      <p:pic>
        <p:nvPicPr>
          <p:cNvPr id="6" name="Image 5" descr="cid:image001.jpg@01D54C48.9E6875E0">
            <a:extLst>
              <a:ext uri="{FF2B5EF4-FFF2-40B4-BE49-F238E27FC236}">
                <a16:creationId xmlns:a16="http://schemas.microsoft.com/office/drawing/2014/main" id="{B077B411-00F9-2142-9FF3-4493BFACAE1D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260648"/>
            <a:ext cx="964095" cy="8995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15826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CE2952-6250-A14D-9D72-00B8E1339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692" y="323216"/>
            <a:ext cx="6756644" cy="85010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fr-FR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Souffrance au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20A2DF-A558-7F48-8714-1A9896CD5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600200"/>
            <a:ext cx="69847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sz="1800" dirty="0"/>
          </a:p>
          <a:p>
            <a:pPr marL="0" indent="0" algn="ctr">
              <a:buNone/>
            </a:pPr>
            <a:r>
              <a:rPr lang="fr-FR" sz="1800" dirty="0"/>
              <a:t>La notion de  souffrance au travail recoupe plusieurs aspects, certes difficile à caractériser,  selon les éléments matériels en notre possession</a:t>
            </a:r>
          </a:p>
          <a:p>
            <a:pPr marL="0" indent="0" algn="ctr">
              <a:buNone/>
            </a:pPr>
            <a:endParaRPr lang="fr-FR" sz="1800" dirty="0"/>
          </a:p>
          <a:p>
            <a:pPr algn="ctr"/>
            <a:endParaRPr lang="fr-FR" sz="1800" dirty="0"/>
          </a:p>
          <a:p>
            <a:r>
              <a:rPr lang="fr-FR" sz="1800" dirty="0"/>
              <a:t>En effet,  notre champ d’action ne saurait se prévaloir exclusivement d’éléments subjectifs</a:t>
            </a:r>
          </a:p>
          <a:p>
            <a:endParaRPr lang="fr-FR" sz="1800" dirty="0"/>
          </a:p>
          <a:p>
            <a:r>
              <a:rPr lang="fr-FR" sz="1800" dirty="0"/>
              <a:t>Nécessité de constituer des éléments matériels qui nous permettent d’agir efficacement auprès des direction concernées (témoignages, mails les plus significatifs)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1F300D-1F27-0545-AEC2-4AE658238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17</a:t>
            </a:fld>
            <a:endParaRPr lang="fr-FR"/>
          </a:p>
        </p:txBody>
      </p:sp>
      <p:pic>
        <p:nvPicPr>
          <p:cNvPr id="5" name="Image 4" descr="cid:image001.jpg@01D54C48.9E6875E0">
            <a:extLst>
              <a:ext uri="{FF2B5EF4-FFF2-40B4-BE49-F238E27FC236}">
                <a16:creationId xmlns:a16="http://schemas.microsoft.com/office/drawing/2014/main" id="{D26177C4-1B4E-3C4E-B381-ACCCC8A2EDD2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260648"/>
            <a:ext cx="964095" cy="8995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56611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5D543A-3633-BB4A-B02A-A97D9BE9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548680"/>
            <a:ext cx="7344816" cy="72008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fr-FR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 être au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28F0C2-FDD3-D749-877F-46286A05F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600200"/>
            <a:ext cx="7344816" cy="4525963"/>
          </a:xfrm>
        </p:spPr>
        <p:txBody>
          <a:bodyPr>
            <a:normAutofit fontScale="92500" lnSpcReduction="10000"/>
          </a:bodyPr>
          <a:lstStyle/>
          <a:p>
            <a:endParaRPr lang="fr-FR" dirty="0"/>
          </a:p>
          <a:p>
            <a:pPr algn="ctr"/>
            <a:r>
              <a:rPr lang="fr-FR" sz="1800" b="1" dirty="0"/>
              <a:t>Selon qu’il s’agisse de situations individuelles ou collectives</a:t>
            </a:r>
          </a:p>
          <a:p>
            <a:pPr algn="ctr"/>
            <a:endParaRPr lang="fr-FR" sz="1800" dirty="0"/>
          </a:p>
          <a:p>
            <a:pPr algn="just">
              <a:buFont typeface="Wingdings" pitchFamily="2" charset="2"/>
              <a:buChar char="Ø"/>
            </a:pPr>
            <a:r>
              <a:rPr lang="fr-FR" sz="1800" b="1" dirty="0"/>
              <a:t>Situation individuelle</a:t>
            </a:r>
            <a:r>
              <a:rPr lang="fr-FR" sz="1800" dirty="0"/>
              <a:t>: management abusif, toute décision dans votre quotidien professionnel vous faisant grief. Situation de harcèlement Tout Comportement ou remarque sexiste , désignation d’attributions au-delà de vos compétences , ou se substituant à un management défaillant etc…</a:t>
            </a:r>
          </a:p>
          <a:p>
            <a:pPr algn="just">
              <a:buFont typeface="Wingdings" pitchFamily="2" charset="2"/>
              <a:buChar char="Ø"/>
            </a:pPr>
            <a:endParaRPr lang="fr-FR" sz="1800" dirty="0"/>
          </a:p>
          <a:p>
            <a:pPr algn="just">
              <a:buFont typeface="Wingdings" pitchFamily="2" charset="2"/>
              <a:buChar char="Ø"/>
            </a:pPr>
            <a:r>
              <a:rPr lang="fr-FR" sz="1800" b="1" dirty="0"/>
              <a:t>Situation collective </a:t>
            </a:r>
            <a:r>
              <a:rPr lang="fr-FR" sz="1800" dirty="0"/>
              <a:t>: situation de harcèlement , management abusif, décision illégale selon les dispositions contenus dans le statut,  témoignages écrits des agents </a:t>
            </a:r>
          </a:p>
          <a:p>
            <a:pPr algn="just">
              <a:buFont typeface="Wingdings" pitchFamily="2" charset="2"/>
              <a:buChar char="Ø"/>
            </a:pPr>
            <a:endParaRPr lang="fr-FR" sz="1800" dirty="0"/>
          </a:p>
          <a:p>
            <a:pPr algn="just">
              <a:buFont typeface="Wingdings" pitchFamily="2" charset="2"/>
              <a:buChar char="Ø"/>
            </a:pPr>
            <a:r>
              <a:rPr lang="fr-FR" sz="1800" dirty="0"/>
              <a:t>A ce stade nos représentants du personnel, si nécessaire  avec délégation comprenant les élus en </a:t>
            </a:r>
            <a:r>
              <a:rPr lang="fr-FR" sz="1800" b="1" dirty="0"/>
              <a:t>Cap  </a:t>
            </a:r>
            <a:r>
              <a:rPr lang="fr-FR" sz="1800" dirty="0"/>
              <a:t>et au </a:t>
            </a:r>
            <a:r>
              <a:rPr lang="fr-FR" sz="1800" b="1" dirty="0"/>
              <a:t>CHSCT </a:t>
            </a:r>
            <a:r>
              <a:rPr lang="fr-FR" sz="1800" dirty="0"/>
              <a:t> de la direction , la présence de ou des agents  exige une audience auprès de la direction concernée.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C5C5B1-8FD6-794C-BF68-A530CC680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18</a:t>
            </a:fld>
            <a:endParaRPr lang="fr-FR"/>
          </a:p>
        </p:txBody>
      </p:sp>
      <p:pic>
        <p:nvPicPr>
          <p:cNvPr id="5" name="Image 4" descr="cid:image001.jpg@01D54C48.9E6875E0">
            <a:extLst>
              <a:ext uri="{FF2B5EF4-FFF2-40B4-BE49-F238E27FC236}">
                <a16:creationId xmlns:a16="http://schemas.microsoft.com/office/drawing/2014/main" id="{D7280B21-28AB-1B4B-B3AB-7CD021BA3682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48681"/>
            <a:ext cx="820079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4784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900E34-6607-B94E-808C-D6671C368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306784"/>
            <a:ext cx="7200800" cy="85010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fr-FR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Précision sur le terme </a:t>
            </a:r>
            <a:r>
              <a:rPr lang="fr-FR" sz="1800" b="1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situation de harcèlement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F53D16-FC6F-0B4C-B976-2588039B7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600200"/>
            <a:ext cx="7416824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1900" dirty="0"/>
              <a:t>Le harcèlement au travail est défini juridiquement et donne lieu à des sanctions pénales et disciplinaires</a:t>
            </a:r>
          </a:p>
          <a:p>
            <a:pPr algn="just"/>
            <a:endParaRPr lang="fr-FR" sz="1900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fr-FR" sz="1900" dirty="0"/>
              <a:t>Toutefois le terme est a manier avec précaution dans la fonction publique</a:t>
            </a:r>
          </a:p>
          <a:p>
            <a:pPr lvl="1" algn="just">
              <a:buFont typeface="Arial" panose="020B0604020202020204" pitchFamily="34" charset="0"/>
              <a:buChar char="•"/>
            </a:pPr>
            <a:endParaRPr lang="fr-FR" sz="1900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fr-FR" sz="1900" dirty="0"/>
              <a:t>Il n’existe aucune jurisprudence  administrative en la matière pour le moment </a:t>
            </a:r>
          </a:p>
          <a:p>
            <a:pPr lvl="1" algn="just">
              <a:buFont typeface="Arial" panose="020B0604020202020204" pitchFamily="34" charset="0"/>
              <a:buChar char="•"/>
            </a:pPr>
            <a:endParaRPr lang="fr-FR" sz="1900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fr-FR" sz="1900" dirty="0"/>
              <a:t>C’est pourquoi nous parlerons de </a:t>
            </a:r>
            <a:r>
              <a:rPr lang="fr-FR" sz="1900" i="1" dirty="0"/>
              <a:t>situation de harcèlement </a:t>
            </a:r>
            <a:r>
              <a:rPr lang="fr-FR" sz="1900" dirty="0"/>
              <a:t>en lieu et place de harcèlement, notion juridique précise qui nécessite de réunir des éléments complexes qui s’inscrivent dans la durée, état de santé  attesté faisant lien , et au préalable avec plainte devant l’OPJ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991A158-9D4C-5249-B3FD-7D0E8BBB9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19</a:t>
            </a:fld>
            <a:endParaRPr lang="fr-FR"/>
          </a:p>
        </p:txBody>
      </p:sp>
      <p:pic>
        <p:nvPicPr>
          <p:cNvPr id="5" name="Image 4" descr="cid:image001.jpg@01D54C48.9E6875E0">
            <a:extLst>
              <a:ext uri="{FF2B5EF4-FFF2-40B4-BE49-F238E27FC236}">
                <a16:creationId xmlns:a16="http://schemas.microsoft.com/office/drawing/2014/main" id="{4AC3CEED-C0EB-9C43-83DB-CA835C3588A4}"/>
              </a:ext>
            </a:extLst>
          </p:cNvPr>
          <p:cNvPicPr/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6657" y="378553"/>
            <a:ext cx="820079" cy="7920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47610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90C8E3-C3EB-6D4B-B1F9-12BEDC4BB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384" y="476672"/>
            <a:ext cx="8003232" cy="7920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fr-FR" sz="2700" dirty="0"/>
            </a:br>
            <a:r>
              <a:rPr lang="fr-FR" sz="2700" b="1" dirty="0"/>
              <a:t>VOS REPRESENTANTS UNSA Autonome VILLE DE PARIS</a:t>
            </a:r>
            <a:br>
              <a:rPr lang="fr-FR" sz="2700" dirty="0"/>
            </a:br>
            <a:endParaRPr lang="fr-FR" sz="270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5738349-39AF-D44B-8CAC-00C76E683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2</a:t>
            </a:fld>
            <a:endParaRPr lang="fr-FR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034CDDD5-66E9-AA4E-AA28-3F754A2BF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q"/>
            </a:pPr>
            <a:endParaRPr lang="fr-FR" sz="2000" b="1" dirty="0"/>
          </a:p>
          <a:p>
            <a:pPr>
              <a:buFont typeface="Wingdings" pitchFamily="2" charset="2"/>
              <a:buChar char="q"/>
            </a:pPr>
            <a:endParaRPr lang="fr-FR" sz="2000" b="1" dirty="0"/>
          </a:p>
          <a:p>
            <a:pPr>
              <a:buFont typeface="Wingdings" pitchFamily="2" charset="2"/>
              <a:buChar char="q"/>
            </a:pPr>
            <a:endParaRPr lang="fr-FR" sz="2000" b="1" dirty="0"/>
          </a:p>
          <a:p>
            <a:pPr>
              <a:buFont typeface="Wingdings" pitchFamily="2" charset="2"/>
              <a:buChar char="q"/>
            </a:pPr>
            <a:endParaRPr lang="fr-FR" sz="2000" b="1" dirty="0"/>
          </a:p>
          <a:p>
            <a:pPr>
              <a:buFont typeface="Wingdings" pitchFamily="2" charset="2"/>
              <a:buChar char="q"/>
            </a:pPr>
            <a:r>
              <a:rPr lang="fr-FR" sz="2000" b="1" dirty="0" err="1"/>
              <a:t>Eric</a:t>
            </a:r>
            <a:r>
              <a:rPr lang="fr-FR" sz="2000" b="1" dirty="0"/>
              <a:t> BELIAH</a:t>
            </a:r>
            <a:r>
              <a:rPr lang="fr-FR" sz="2000" dirty="0"/>
              <a:t>,  Permanent</a:t>
            </a:r>
          </a:p>
          <a:p>
            <a:pPr marL="0" indent="0">
              <a:buNone/>
            </a:pPr>
            <a:r>
              <a:rPr lang="fr-FR" sz="2000" dirty="0"/>
              <a:t>                               Référent S.A</a:t>
            </a:r>
          </a:p>
          <a:p>
            <a:pPr marL="0" indent="0">
              <a:buNone/>
            </a:pPr>
            <a:r>
              <a:rPr lang="fr-FR" sz="2000" dirty="0"/>
              <a:t>	            </a:t>
            </a:r>
            <a:r>
              <a:rPr lang="fr-FR" sz="1900" dirty="0"/>
              <a:t>Représentant élu du personnel à la CAP n° 8</a:t>
            </a:r>
          </a:p>
          <a:p>
            <a:pPr marL="0" indent="0">
              <a:buNone/>
            </a:pPr>
            <a:r>
              <a:rPr lang="fr-FR" sz="2000" dirty="0"/>
              <a:t>	            </a:t>
            </a:r>
            <a:r>
              <a:rPr lang="fr-FR" sz="1800" dirty="0"/>
              <a:t>Adresse mail : </a:t>
            </a:r>
            <a:r>
              <a:rPr lang="fr-FR" sz="1800" dirty="0">
                <a:hlinkClick r:id="rId2"/>
              </a:rPr>
              <a:t>eric.beliah@paris.fr</a:t>
            </a:r>
            <a:endParaRPr lang="fr-FR" sz="1800" dirty="0"/>
          </a:p>
          <a:p>
            <a:pPr marL="0" indent="0">
              <a:buNone/>
            </a:pPr>
            <a:r>
              <a:rPr lang="fr-FR" sz="1800" dirty="0"/>
              <a:t>	              Tel : 01 56 58 45 51</a:t>
            </a:r>
          </a:p>
          <a:p>
            <a:endParaRPr lang="fr-FR" sz="2000" dirty="0"/>
          </a:p>
          <a:p>
            <a:endParaRPr lang="fr-FR" sz="2000" dirty="0"/>
          </a:p>
          <a:p>
            <a:pPr>
              <a:buFont typeface="Wingdings" pitchFamily="2" charset="2"/>
              <a:buChar char="q"/>
            </a:pPr>
            <a:r>
              <a:rPr lang="fr-FR" sz="2000" b="1" dirty="0"/>
              <a:t>Dominique M’GUELLATI</a:t>
            </a:r>
            <a:r>
              <a:rPr lang="fr-FR" sz="2000" dirty="0"/>
              <a:t>, Permanent</a:t>
            </a:r>
          </a:p>
          <a:p>
            <a:pPr marL="0" indent="0">
              <a:buNone/>
            </a:pPr>
            <a:r>
              <a:rPr lang="fr-FR" sz="2000" dirty="0"/>
              <a:t>   	            Représentant élu du personnel à la CAP n°8 </a:t>
            </a:r>
          </a:p>
          <a:p>
            <a:pPr marL="0" indent="0">
              <a:buNone/>
            </a:pPr>
            <a:r>
              <a:rPr lang="fr-FR" sz="2000" dirty="0"/>
              <a:t>	            Membre du CHSCT central </a:t>
            </a:r>
          </a:p>
          <a:p>
            <a:pPr marL="0" indent="0">
              <a:buNone/>
            </a:pPr>
            <a:r>
              <a:rPr lang="fr-FR" sz="2000" dirty="0"/>
              <a:t>	            </a:t>
            </a:r>
            <a:r>
              <a:rPr lang="fr-FR" sz="1800" dirty="0"/>
              <a:t>Adresse mail : </a:t>
            </a:r>
            <a:r>
              <a:rPr lang="fr-FR" sz="1800" dirty="0">
                <a:hlinkClick r:id="rId3"/>
              </a:rPr>
              <a:t>dominique.mguellati@paris.fr</a:t>
            </a:r>
            <a:endParaRPr lang="fr-FR" sz="1800" dirty="0"/>
          </a:p>
          <a:p>
            <a:pPr marL="0" indent="0">
              <a:buNone/>
            </a:pPr>
            <a:r>
              <a:rPr lang="fr-FR" sz="1800" dirty="0"/>
              <a:t>	              Tel : 01 43 47 84 43	</a:t>
            </a:r>
            <a:r>
              <a:rPr lang="fr-FR" sz="2000" dirty="0"/>
              <a:t>	</a:t>
            </a:r>
          </a:p>
          <a:p>
            <a:pPr lvl="4"/>
            <a:endParaRPr lang="fr-FR" sz="800" dirty="0" err="1"/>
          </a:p>
        </p:txBody>
      </p:sp>
      <p:pic>
        <p:nvPicPr>
          <p:cNvPr id="9" name="Image 8" descr="cid:image001.jpg@01D54C48.9E6875E0">
            <a:extLst>
              <a:ext uri="{FF2B5EF4-FFF2-40B4-BE49-F238E27FC236}">
                <a16:creationId xmlns:a16="http://schemas.microsoft.com/office/drawing/2014/main" id="{6FDBED63-D698-3F4F-80FE-15803DF11133}"/>
              </a:ext>
            </a:extLst>
          </p:cNvPr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606278"/>
            <a:ext cx="1152128" cy="11026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30147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8F2E25-8FF8-CB42-AB35-10C4A06CE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2" cy="70609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fr-FR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Primes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927F0E-34E7-E94E-BEEA-C51D3DD80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5"/>
            <a:ext cx="7283152" cy="4464496"/>
          </a:xfrm>
        </p:spPr>
        <p:txBody>
          <a:bodyPr/>
          <a:lstStyle/>
          <a:p>
            <a:endParaRPr lang="fr-FR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Nous sommes amenés à intervenir auprès du RH de la direction concernée en matière de primes</a:t>
            </a:r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Au préalable, une analyse financière est effectuée au syndicat sur les deux (ou 3 dernières années) pour étudier la pertinence de notre intervention</a:t>
            </a:r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Des référer à notre support  PWP  «</a:t>
            </a:r>
            <a:r>
              <a:rPr lang="fr-FR" sz="1800" b="1" dirty="0"/>
              <a:t> LE RIFSEEP </a:t>
            </a:r>
            <a:r>
              <a:rPr lang="fr-FR" sz="1800" dirty="0"/>
              <a:t>»  qui figure le site dédié aux secrétaires administratifs</a:t>
            </a:r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Ce document est un outil pratique vous permettant d’analyser l’articulation annuelle de vos primes et leur évolution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8CDBCD4-AF89-2D44-8CCC-26385D7A3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20</a:t>
            </a:fld>
            <a:endParaRPr lang="fr-FR"/>
          </a:p>
        </p:txBody>
      </p:sp>
      <p:pic>
        <p:nvPicPr>
          <p:cNvPr id="5" name="Image 4" descr="cid:image001.jpg@01D54C48.9E6875E0">
            <a:extLst>
              <a:ext uri="{FF2B5EF4-FFF2-40B4-BE49-F238E27FC236}">
                <a16:creationId xmlns:a16="http://schemas.microsoft.com/office/drawing/2014/main" id="{199A14ED-7F1D-9C4C-932E-462478EA5545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274639"/>
            <a:ext cx="820079" cy="7060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70967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A06B54-0280-AA4B-950B-2AD23878B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74638"/>
            <a:ext cx="7128792" cy="77809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fr-FR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Toutes les informations sur les Secrétaires administratifs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990295-82B7-5A4F-BD2C-0A77E4026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600200"/>
            <a:ext cx="7200800" cy="4525963"/>
          </a:xfrm>
        </p:spPr>
        <p:txBody>
          <a:bodyPr/>
          <a:lstStyle/>
          <a:p>
            <a:pPr marL="0" indent="0">
              <a:buNone/>
            </a:pPr>
            <a:r>
              <a:rPr lang="fr-FR" b="1" dirty="0"/>
              <a:t> </a:t>
            </a:r>
            <a:endParaRPr lang="fr-FR" dirty="0"/>
          </a:p>
          <a:p>
            <a:pPr marL="0" indent="0" algn="ctr">
              <a:buNone/>
            </a:pPr>
            <a:r>
              <a:rPr lang="fr-FR" sz="2400" b="1" dirty="0"/>
              <a:t>LE SITE DES SECRETAIRES ADMINISTRATIFS</a:t>
            </a:r>
            <a:endParaRPr lang="fr-FR" sz="2400" dirty="0"/>
          </a:p>
          <a:p>
            <a:pPr marL="0" indent="0" algn="ctr">
              <a:buNone/>
            </a:pPr>
            <a:r>
              <a:rPr lang="fr-FR" sz="2400" b="1" dirty="0"/>
              <a:t>DU SYNDICAT AUTONOME VILLE DE PARIS</a:t>
            </a:r>
          </a:p>
          <a:p>
            <a:endParaRPr lang="fr-FR" dirty="0"/>
          </a:p>
          <a:p>
            <a:pPr marL="0" indent="0" algn="ctr">
              <a:buNone/>
            </a:pPr>
            <a:r>
              <a:rPr lang="fr-FR" b="1" u="sng" dirty="0">
                <a:hlinkClick r:id="rId3"/>
              </a:rPr>
              <a:t>https://unsa-paris.fr/savp/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3EB4BE0-6BB6-4A45-8EAB-D7688B3FC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21</a:t>
            </a:fld>
            <a:endParaRPr lang="fr-FR"/>
          </a:p>
        </p:txBody>
      </p:sp>
      <p:pic>
        <p:nvPicPr>
          <p:cNvPr id="5" name="Image 4" descr="cid:image001.jpg@01D54C48.9E6875E0">
            <a:extLst>
              <a:ext uri="{FF2B5EF4-FFF2-40B4-BE49-F238E27FC236}">
                <a16:creationId xmlns:a16="http://schemas.microsoft.com/office/drawing/2014/main" id="{C54D7D43-F984-594D-9AE0-12CD8E3F6496}"/>
              </a:ext>
            </a:extLst>
          </p:cNvPr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274639"/>
            <a:ext cx="820079" cy="7780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10904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90C8E3-C3EB-6D4B-B1F9-12BEDC4BB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384" y="476672"/>
            <a:ext cx="8003232" cy="7920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fr-FR" sz="2700" dirty="0"/>
            </a:br>
            <a:r>
              <a:rPr lang="fr-FR" sz="2700" b="1" dirty="0"/>
              <a:t>VOS REPRESENTANTS UNSA Autonome VILLE DE PARIS</a:t>
            </a:r>
            <a:br>
              <a:rPr lang="fr-FR" sz="2700" dirty="0"/>
            </a:br>
            <a:endParaRPr lang="fr-FR" sz="270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5738349-39AF-D44B-8CAC-00C76E683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22</a:t>
            </a:fld>
            <a:endParaRPr lang="fr-FR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034CDDD5-66E9-AA4E-AA28-3F754A2BF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endParaRPr lang="fr-FR" sz="2000" b="1" dirty="0"/>
          </a:p>
          <a:p>
            <a:pPr>
              <a:buFont typeface="Wingdings" pitchFamily="2" charset="2"/>
              <a:buChar char="q"/>
            </a:pPr>
            <a:endParaRPr lang="fr-FR" sz="2000" b="1" dirty="0"/>
          </a:p>
          <a:p>
            <a:pPr>
              <a:buFont typeface="Wingdings" pitchFamily="2" charset="2"/>
              <a:buChar char="q"/>
            </a:pPr>
            <a:endParaRPr lang="fr-FR" sz="2000" b="1" dirty="0"/>
          </a:p>
          <a:p>
            <a:pPr>
              <a:buFont typeface="Wingdings" pitchFamily="2" charset="2"/>
              <a:buChar char="q"/>
            </a:pPr>
            <a:endParaRPr lang="fr-FR" sz="2000" b="1" dirty="0"/>
          </a:p>
          <a:p>
            <a:pPr>
              <a:buFont typeface="Wingdings" pitchFamily="2" charset="2"/>
              <a:buChar char="q"/>
            </a:pPr>
            <a:r>
              <a:rPr lang="fr-FR" sz="2000" b="1" dirty="0" err="1"/>
              <a:t>Eric</a:t>
            </a:r>
            <a:r>
              <a:rPr lang="fr-FR" sz="2000" b="1" dirty="0"/>
              <a:t> BELIAH</a:t>
            </a:r>
            <a:r>
              <a:rPr lang="fr-FR" sz="2000" dirty="0"/>
              <a:t>, 	Permanent</a:t>
            </a:r>
          </a:p>
          <a:p>
            <a:pPr marL="1828800" lvl="4" indent="0">
              <a:buNone/>
            </a:pPr>
            <a:r>
              <a:rPr lang="fr-FR" dirty="0"/>
              <a:t>Représentant élu du personnel à la CAP n° 8</a:t>
            </a:r>
          </a:p>
          <a:p>
            <a:pPr marL="0" indent="0">
              <a:buNone/>
            </a:pPr>
            <a:r>
              <a:rPr lang="fr-FR" sz="2000" dirty="0"/>
              <a:t>		</a:t>
            </a:r>
            <a:r>
              <a:rPr lang="fr-FR" sz="1800" dirty="0"/>
              <a:t>Adresse mail : </a:t>
            </a:r>
            <a:r>
              <a:rPr lang="fr-FR" sz="1800" dirty="0">
                <a:hlinkClick r:id="rId2"/>
              </a:rPr>
              <a:t>eric.beliah@paris.fr</a:t>
            </a:r>
            <a:endParaRPr lang="fr-FR" sz="1800" dirty="0"/>
          </a:p>
          <a:p>
            <a:pPr marL="0" indent="0">
              <a:buNone/>
            </a:pPr>
            <a:r>
              <a:rPr lang="fr-FR" sz="1800" dirty="0"/>
              <a:t>		Tel : 01 56 58 45 51</a:t>
            </a:r>
          </a:p>
          <a:p>
            <a:endParaRPr lang="fr-FR" sz="2000" dirty="0"/>
          </a:p>
          <a:p>
            <a:endParaRPr lang="fr-FR" sz="2000" dirty="0"/>
          </a:p>
          <a:p>
            <a:pPr>
              <a:buFont typeface="Wingdings" pitchFamily="2" charset="2"/>
              <a:buChar char="q"/>
            </a:pPr>
            <a:r>
              <a:rPr lang="fr-FR" sz="2000" b="1" dirty="0"/>
              <a:t>Dominique M’GUELLATI</a:t>
            </a:r>
            <a:r>
              <a:rPr lang="fr-FR" sz="2000" dirty="0"/>
              <a:t>, Permanent</a:t>
            </a:r>
          </a:p>
          <a:p>
            <a:pPr marL="0" indent="0">
              <a:buNone/>
            </a:pPr>
            <a:r>
              <a:rPr lang="fr-FR" sz="2000" dirty="0"/>
              <a:t>   	                Représentant élu du personnel à la CAP n°8  </a:t>
            </a:r>
          </a:p>
          <a:p>
            <a:pPr marL="0" indent="0">
              <a:buNone/>
            </a:pPr>
            <a:r>
              <a:rPr lang="fr-FR" sz="2000" dirty="0"/>
              <a:t>		</a:t>
            </a:r>
            <a:r>
              <a:rPr lang="fr-FR" sz="1800" dirty="0"/>
              <a:t>Adresse mail : </a:t>
            </a:r>
            <a:r>
              <a:rPr lang="fr-FR" sz="1800" dirty="0">
                <a:hlinkClick r:id="rId3"/>
              </a:rPr>
              <a:t>dominique.mguellati@paris.fr</a:t>
            </a:r>
            <a:endParaRPr lang="fr-FR" sz="1800" dirty="0"/>
          </a:p>
          <a:p>
            <a:pPr marL="0" indent="0">
              <a:buNone/>
            </a:pPr>
            <a:r>
              <a:rPr lang="fr-FR" sz="1800" dirty="0"/>
              <a:t>		Tel : 01 43 47 84 43	</a:t>
            </a:r>
            <a:r>
              <a:rPr lang="fr-FR" sz="2000" dirty="0"/>
              <a:t>	</a:t>
            </a:r>
          </a:p>
          <a:p>
            <a:pPr lvl="4"/>
            <a:endParaRPr lang="fr-FR" sz="800" dirty="0" err="1"/>
          </a:p>
        </p:txBody>
      </p:sp>
      <p:pic>
        <p:nvPicPr>
          <p:cNvPr id="9" name="Image 8" descr="cid:image001.jpg@01D54C48.9E6875E0">
            <a:extLst>
              <a:ext uri="{FF2B5EF4-FFF2-40B4-BE49-F238E27FC236}">
                <a16:creationId xmlns:a16="http://schemas.microsoft.com/office/drawing/2014/main" id="{6FDBED63-D698-3F4F-80FE-15803DF11133}"/>
              </a:ext>
            </a:extLst>
          </p:cNvPr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606278"/>
            <a:ext cx="1152128" cy="11026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90325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626728-54FA-F244-8DFD-7500C10D8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marL="0" indent="0" algn="ctr">
              <a:buNone/>
            </a:pPr>
            <a:r>
              <a:rPr lang="fr-FR" dirty="0"/>
              <a:t>Merci de votre attention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10F05F7-60E1-B743-87C4-9E077269D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23</a:t>
            </a:fld>
            <a:endParaRPr lang="fr-FR"/>
          </a:p>
        </p:txBody>
      </p:sp>
      <p:pic>
        <p:nvPicPr>
          <p:cNvPr id="5" name="Image 4" descr="cid:image001.jpg@01D54C48.9E6875E0">
            <a:extLst>
              <a:ext uri="{FF2B5EF4-FFF2-40B4-BE49-F238E27FC236}">
                <a16:creationId xmlns:a16="http://schemas.microsoft.com/office/drawing/2014/main" id="{6D0D07D2-D7A1-CC43-8AAC-C7465A2995F3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600200"/>
            <a:ext cx="2016224" cy="1828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207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739E04-1D3E-6D4A-978A-3ADAD915A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2695"/>
            <a:ext cx="7571184" cy="78091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0" indent="0"/>
            <a:br>
              <a:rPr lang="fr-FR" dirty="0"/>
            </a:br>
            <a:r>
              <a:rPr lang="fr-FR" dirty="0"/>
              <a:t>L</a:t>
            </a:r>
            <a:r>
              <a:rPr lang="fr-FR" sz="2700" b="1" dirty="0"/>
              <a:t>es situations individuelles</a:t>
            </a:r>
            <a:br>
              <a:rPr lang="fr-FR" sz="3100" b="1" dirty="0"/>
            </a:br>
            <a:br>
              <a:rPr lang="fr-FR" sz="3100" b="1" dirty="0"/>
            </a:br>
            <a:endParaRPr lang="fr-FR" sz="31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494B98-39E2-394B-B1CC-EE3248212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6833"/>
            <a:ext cx="7571184" cy="4320479"/>
          </a:xfrm>
        </p:spPr>
        <p:txBody>
          <a:bodyPr>
            <a:normAutofit/>
          </a:bodyPr>
          <a:lstStyle/>
          <a:p>
            <a:pPr algn="just"/>
            <a:endParaRPr lang="fr-FR" sz="2400" dirty="0"/>
          </a:p>
          <a:p>
            <a:pPr algn="just">
              <a:buFont typeface="Wingdings" pitchFamily="2" charset="2"/>
              <a:buChar char="Ø"/>
            </a:pPr>
            <a:r>
              <a:rPr lang="fr-FR" sz="1800" dirty="0"/>
              <a:t>L’instance paritaire qui a compétence à étudier les situations individuelles est la </a:t>
            </a:r>
            <a:r>
              <a:rPr lang="fr-FR" sz="1800" b="1" dirty="0"/>
              <a:t>CAP</a:t>
            </a:r>
          </a:p>
          <a:p>
            <a:pPr marL="0" indent="0" algn="just">
              <a:buNone/>
            </a:pPr>
            <a:endParaRPr lang="fr-FR" sz="1800" dirty="0"/>
          </a:p>
          <a:p>
            <a:pPr marL="0" indent="0" algn="just">
              <a:buNone/>
            </a:pPr>
            <a:endParaRPr lang="fr-FR" sz="1800" dirty="0"/>
          </a:p>
          <a:p>
            <a:pPr algn="just">
              <a:buFont typeface="Wingdings" pitchFamily="2" charset="2"/>
              <a:buChar char="Ø"/>
            </a:pPr>
            <a:r>
              <a:rPr lang="fr-FR" sz="1800" dirty="0"/>
              <a:t> Les </a:t>
            </a:r>
            <a:r>
              <a:rPr lang="fr-FR" sz="1800" b="1" dirty="0"/>
              <a:t>représentants du personnel </a:t>
            </a:r>
            <a:r>
              <a:rPr lang="fr-FR" sz="1800" dirty="0"/>
              <a:t> des différentes organisation syndicales  qui siègent dans cette instance sont élus par les agents à l’issue des élections professionnelles </a:t>
            </a:r>
          </a:p>
          <a:p>
            <a:pPr algn="just"/>
            <a:endParaRPr lang="fr-FR" sz="1800" dirty="0"/>
          </a:p>
          <a:p>
            <a:pPr algn="just"/>
            <a:endParaRPr lang="fr-FR" sz="1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fr-FR" sz="1800" dirty="0"/>
              <a:t>Ce sont les représentants du personnel qui sont chargés de vous défendre sur tout aspect relatif à votre situation professionnelle et administrative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EFB5233-0D19-9B43-885A-B1BED71E4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3</a:t>
            </a:fld>
            <a:endParaRPr lang="fr-FR"/>
          </a:p>
        </p:txBody>
      </p:sp>
      <p:pic>
        <p:nvPicPr>
          <p:cNvPr id="6" name="Image 5" descr="cid:image001.jpg@01D54C48.9E6875E0">
            <a:extLst>
              <a:ext uri="{FF2B5EF4-FFF2-40B4-BE49-F238E27FC236}">
                <a16:creationId xmlns:a16="http://schemas.microsoft.com/office/drawing/2014/main" id="{B182F04A-3923-9845-A4F7-90231FFD1170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5799"/>
            <a:ext cx="820079" cy="7809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0201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739E04-1D3E-6D4A-978A-3ADAD915A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92696"/>
            <a:ext cx="7200800" cy="78091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0" indent="0"/>
            <a:br>
              <a:rPr lang="fr-FR" dirty="0"/>
            </a:br>
            <a:r>
              <a:rPr lang="fr-FR" sz="2700" b="1" dirty="0"/>
              <a:t>LES CAP </a:t>
            </a:r>
            <a:br>
              <a:rPr lang="fr-FR" sz="3100" dirty="0"/>
            </a:br>
            <a:br>
              <a:rPr lang="fr-FR" sz="3100" dirty="0"/>
            </a:br>
            <a:endParaRPr lang="fr-FR" sz="31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494B98-39E2-394B-B1CC-EE3248212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916833"/>
            <a:ext cx="7200800" cy="3096343"/>
          </a:xfrm>
        </p:spPr>
        <p:txBody>
          <a:bodyPr>
            <a:normAutofit/>
          </a:bodyPr>
          <a:lstStyle/>
          <a:p>
            <a:pPr algn="just"/>
            <a:endParaRPr lang="fr-FR" sz="2400" dirty="0"/>
          </a:p>
          <a:p>
            <a:pPr algn="just"/>
            <a:endParaRPr lang="fr-FR" sz="2400" dirty="0"/>
          </a:p>
          <a:p>
            <a:pPr algn="just"/>
            <a:endParaRPr lang="fr-FR" sz="2400" dirty="0"/>
          </a:p>
          <a:p>
            <a:pPr marL="0" indent="0" algn="ctr">
              <a:buNone/>
            </a:pPr>
            <a:r>
              <a:rPr lang="fr-FR" sz="1600" b="1" dirty="0"/>
              <a:t>LA LOI DE LA TRANSFORMATION DE LA FONCTION PUBLIQUE DU 6 AOUT 2019</a:t>
            </a:r>
          </a:p>
          <a:p>
            <a:pPr marL="0" indent="0" algn="ctr">
              <a:buNone/>
            </a:pPr>
            <a:r>
              <a:rPr lang="fr-FR" sz="1600" b="1" dirty="0"/>
              <a:t>   A MODIFIE LE CHAMP DE COMPTENCE DES CAP</a:t>
            </a:r>
          </a:p>
          <a:p>
            <a:pPr marL="0" indent="0" algn="ctr">
              <a:buNone/>
            </a:pPr>
            <a:endParaRPr lang="fr-FR" sz="1600" b="1" dirty="0"/>
          </a:p>
          <a:p>
            <a:pPr algn="just"/>
            <a:endParaRPr lang="fr-FR" sz="240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EFB5233-0D19-9B43-885A-B1BED71E4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4</a:t>
            </a:fld>
            <a:endParaRPr lang="fr-FR"/>
          </a:p>
        </p:txBody>
      </p:sp>
      <p:pic>
        <p:nvPicPr>
          <p:cNvPr id="7" name="Image 6" descr="cid:image001.jpg@01D54C48.9E6875E0">
            <a:extLst>
              <a:ext uri="{FF2B5EF4-FFF2-40B4-BE49-F238E27FC236}">
                <a16:creationId xmlns:a16="http://schemas.microsoft.com/office/drawing/2014/main" id="{78068ED8-863D-CA47-BD73-5ACA2848E769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5799"/>
            <a:ext cx="820079" cy="7809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1796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548680"/>
            <a:ext cx="4244280" cy="6048672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19050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fr-FR" sz="1400" b="1" dirty="0"/>
          </a:p>
          <a:p>
            <a:pPr marL="0" indent="0" algn="ctr">
              <a:buNone/>
            </a:pPr>
            <a:r>
              <a:rPr lang="fr-FR" sz="2000" dirty="0">
                <a:highlight>
                  <a:srgbClr val="C0C0C0"/>
                </a:highlight>
              </a:rPr>
              <a:t>HIER</a:t>
            </a:r>
          </a:p>
          <a:p>
            <a:endParaRPr lang="fr-FR" sz="1600" dirty="0"/>
          </a:p>
          <a:p>
            <a:pPr>
              <a:buFont typeface="Wingdings" pitchFamily="2" charset="2"/>
              <a:buChar char="Ø"/>
            </a:pPr>
            <a:r>
              <a:rPr lang="fr-FR" sz="1800" b="1" u="sng" dirty="0"/>
              <a:t>CAP Organisée par  corps </a:t>
            </a:r>
            <a:r>
              <a:rPr lang="fr-FR" sz="1600" dirty="0"/>
              <a:t>( secrétaires administratifs, adjoint administratifs, technicien supérieur etc…)</a:t>
            </a:r>
          </a:p>
          <a:p>
            <a:pPr>
              <a:buFont typeface="Wingdings" pitchFamily="2" charset="2"/>
              <a:buChar char="Ø"/>
            </a:pPr>
            <a:endParaRPr lang="fr-FR" sz="1600" dirty="0"/>
          </a:p>
          <a:p>
            <a:pPr>
              <a:buFont typeface="Wingdings" pitchFamily="2" charset="2"/>
              <a:buChar char="Ø"/>
            </a:pPr>
            <a:r>
              <a:rPr lang="fr-FR" sz="1600" b="1" dirty="0"/>
              <a:t>Compétences :</a:t>
            </a:r>
          </a:p>
          <a:p>
            <a:r>
              <a:rPr lang="fr-FR" sz="1600" dirty="0"/>
              <a:t>Promotions  </a:t>
            </a:r>
          </a:p>
          <a:p>
            <a:r>
              <a:rPr lang="fr-FR" sz="1600" dirty="0"/>
              <a:t>Sanctions disciplinaires</a:t>
            </a:r>
          </a:p>
          <a:p>
            <a:r>
              <a:rPr lang="fr-FR" sz="1600" dirty="0"/>
              <a:t>Détachements et intégrations</a:t>
            </a:r>
          </a:p>
          <a:p>
            <a:r>
              <a:rPr lang="fr-FR" sz="1600" dirty="0"/>
              <a:t>Révisions de note, d’évaluation</a:t>
            </a:r>
          </a:p>
          <a:p>
            <a:r>
              <a:rPr lang="fr-FR" sz="1600" dirty="0"/>
              <a:t>Rupture de contrat</a:t>
            </a:r>
          </a:p>
          <a:p>
            <a:endParaRPr lang="fr-FR" sz="1600" dirty="0"/>
          </a:p>
          <a:p>
            <a:endParaRPr lang="fr-FR" sz="1600" dirty="0"/>
          </a:p>
          <a:p>
            <a:endParaRPr lang="fr-FR" sz="14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566486"/>
            <a:ext cx="4244280" cy="6030865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5875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fr-FR" sz="1400" b="1" dirty="0"/>
          </a:p>
          <a:p>
            <a:pPr marL="0" indent="0" algn="ctr">
              <a:buNone/>
            </a:pPr>
            <a:r>
              <a:rPr lang="fr-FR" sz="2000" b="1" dirty="0">
                <a:highlight>
                  <a:srgbClr val="C0C0C0"/>
                </a:highlight>
              </a:rPr>
              <a:t>AUJOURD’HUI</a:t>
            </a:r>
          </a:p>
          <a:p>
            <a:pPr marL="0" indent="0" algn="ctr">
              <a:buNone/>
            </a:pPr>
            <a:endParaRPr lang="fr-FR" sz="1400" b="1" dirty="0"/>
          </a:p>
          <a:p>
            <a:pPr>
              <a:buFont typeface="Wingdings" pitchFamily="2" charset="2"/>
              <a:buChar char="Ø"/>
            </a:pPr>
            <a:r>
              <a:rPr lang="fr-FR" sz="1800" b="1" u="sng" dirty="0"/>
              <a:t>CAP DE RECOURS organisée par catégorie </a:t>
            </a:r>
            <a:r>
              <a:rPr lang="fr-FR" sz="1400" b="1" u="sng" dirty="0"/>
              <a:t>( cat A-B- C)</a:t>
            </a:r>
          </a:p>
          <a:p>
            <a:pPr>
              <a:buFont typeface="Wingdings" pitchFamily="2" charset="2"/>
              <a:buChar char="Ø"/>
            </a:pPr>
            <a:endParaRPr lang="fr-FR" sz="1400" b="1" dirty="0"/>
          </a:p>
          <a:p>
            <a:pPr>
              <a:buFont typeface="Wingdings" pitchFamily="2" charset="2"/>
              <a:buChar char="Ø"/>
            </a:pPr>
            <a:r>
              <a:rPr lang="fr-FR" sz="1600" b="1" dirty="0"/>
              <a:t>Attributions :</a:t>
            </a:r>
          </a:p>
          <a:p>
            <a:r>
              <a:rPr lang="fr-FR" sz="1600" dirty="0"/>
              <a:t>Sanctions disciplinaires : 2eme,  3eme et 4eme groupe</a:t>
            </a:r>
          </a:p>
          <a:p>
            <a:r>
              <a:rPr lang="fr-FR" sz="1600" dirty="0"/>
              <a:t>Décisions individuelles concernant les </a:t>
            </a:r>
            <a:r>
              <a:rPr lang="fr-FR" sz="1600" b="1" dirty="0"/>
              <a:t>mises en dispo</a:t>
            </a:r>
          </a:p>
          <a:p>
            <a:r>
              <a:rPr lang="fr-FR" sz="1600" dirty="0"/>
              <a:t>Décisions refusant l’autorisation de </a:t>
            </a:r>
            <a:r>
              <a:rPr lang="fr-FR" sz="1600" b="1" dirty="0"/>
              <a:t>temps partiel </a:t>
            </a:r>
            <a:r>
              <a:rPr lang="fr-FR" sz="1600" dirty="0"/>
              <a:t>ou des litiges sur leur exercice</a:t>
            </a:r>
          </a:p>
          <a:p>
            <a:r>
              <a:rPr lang="fr-FR" sz="1600" dirty="0"/>
              <a:t>Décision refusant l’acceptation de sa démission</a:t>
            </a:r>
          </a:p>
          <a:p>
            <a:r>
              <a:rPr lang="fr-FR" sz="1600" dirty="0"/>
              <a:t>Décisions relatives à la </a:t>
            </a:r>
            <a:r>
              <a:rPr lang="fr-FR" sz="1600" b="1" dirty="0"/>
              <a:t>révision du compte-rendu de l’entretien professionnel </a:t>
            </a:r>
          </a:p>
          <a:p>
            <a:r>
              <a:rPr lang="fr-FR" sz="1600" dirty="0"/>
              <a:t>Décisions refusant une demande </a:t>
            </a:r>
            <a:r>
              <a:rPr lang="fr-FR" sz="1600" b="1" dirty="0"/>
              <a:t>mobilisation du compte personnel de formation</a:t>
            </a:r>
          </a:p>
          <a:p>
            <a:r>
              <a:rPr lang="fr-FR" sz="1600" dirty="0"/>
              <a:t>Décisions refusant une demande initiale ou de renouvellement de </a:t>
            </a:r>
            <a:r>
              <a:rPr lang="fr-FR" sz="1600" b="1" dirty="0"/>
              <a:t>télétravail</a:t>
            </a:r>
          </a:p>
          <a:p>
            <a:r>
              <a:rPr lang="fr-FR" sz="1600" dirty="0"/>
              <a:t>Refus de demande de </a:t>
            </a:r>
            <a:r>
              <a:rPr lang="fr-FR" sz="1600" b="1" dirty="0"/>
              <a:t>congés au titre du CET</a:t>
            </a:r>
          </a:p>
          <a:p>
            <a:endParaRPr lang="fr-FR" sz="1600" b="1" dirty="0"/>
          </a:p>
          <a:p>
            <a:pPr>
              <a:buFont typeface="Wingdings" pitchFamily="2" charset="2"/>
              <a:buChar char="Ø"/>
            </a:pPr>
            <a:endParaRPr lang="fr-FR" sz="1400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6373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056784" cy="79208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z="2400" b="1" dirty="0"/>
              <a:t>Les Promotions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714499"/>
            <a:ext cx="7056784" cy="42484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dirty="0"/>
          </a:p>
          <a:p>
            <a:r>
              <a:rPr lang="fr-FR" sz="1800" dirty="0"/>
              <a:t>Les CAP promotionnelles n’ont plus cours depuis </a:t>
            </a:r>
            <a:r>
              <a:rPr lang="fr-FR" sz="1800" b="1" dirty="0"/>
              <a:t>décembre 2021.</a:t>
            </a:r>
          </a:p>
          <a:p>
            <a:endParaRPr lang="fr-FR" sz="1800" dirty="0"/>
          </a:p>
          <a:p>
            <a:r>
              <a:rPr lang="fr-FR" sz="1800" dirty="0"/>
              <a:t>Les </a:t>
            </a:r>
            <a:r>
              <a:rPr lang="fr-FR" sz="1800" b="1" dirty="0"/>
              <a:t>listes des proposés </a:t>
            </a:r>
            <a:r>
              <a:rPr lang="fr-FR" sz="1800" dirty="0"/>
              <a:t>par les directions ne sont plus soumises à un vote paritaire en CAP  : Président de la CAP, Administration et OS</a:t>
            </a:r>
          </a:p>
          <a:p>
            <a:endParaRPr lang="fr-FR" sz="1800" dirty="0"/>
          </a:p>
          <a:p>
            <a:r>
              <a:rPr lang="fr-FR" sz="1800" dirty="0"/>
              <a:t>Cependant, des </a:t>
            </a:r>
            <a:r>
              <a:rPr lang="fr-FR" sz="1800" b="1" dirty="0"/>
              <a:t>réunions de travail avec la DRH </a:t>
            </a:r>
            <a:r>
              <a:rPr lang="fr-FR" sz="1800" dirty="0"/>
              <a:t>sont maintenues afin d’étudier les listes des propositions des directions</a:t>
            </a:r>
          </a:p>
          <a:p>
            <a:endParaRPr lang="fr-FR" sz="1800" dirty="0"/>
          </a:p>
          <a:p>
            <a:r>
              <a:rPr lang="fr-FR" sz="1800" dirty="0"/>
              <a:t>Ces propositions sont donc étudiées avec les OS et la DRH</a:t>
            </a:r>
          </a:p>
          <a:p>
            <a:pPr marL="0" indent="0" algn="ctr">
              <a:buNone/>
            </a:pPr>
            <a:endParaRPr lang="fr-FR" sz="1800" dirty="0"/>
          </a:p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6</a:t>
            </a:fld>
            <a:endParaRPr lang="fr-FR"/>
          </a:p>
        </p:txBody>
      </p:sp>
      <p:pic>
        <p:nvPicPr>
          <p:cNvPr id="5" name="Image 4" descr="cid:image001.jpg@01D54C48.9E6875E0"/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260649"/>
            <a:ext cx="748071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7250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272808" cy="79208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fr-FR" sz="2400" b="1" dirty="0"/>
              <a:t>Champ d’action de  vos représentants du personnel UNSA 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600200"/>
            <a:ext cx="7272808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sz="1600" dirty="0"/>
          </a:p>
          <a:p>
            <a:pPr marL="0" indent="0" algn="ctr">
              <a:buNone/>
            </a:pPr>
            <a:endParaRPr lang="fr-FR" sz="1600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Vos représentants du personnel élus  UNSA VILLE DE PARIS à la CAP des secrétaires administratifs ont, malgré la disparition des CAP promotionnelles, vocation à intervenir auprès de vos directions, avant même les réunions de travail avec la DRH</a:t>
            </a:r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Ils le font sous condition de la </a:t>
            </a:r>
            <a:r>
              <a:rPr lang="fr-FR" sz="1800" b="1" dirty="0"/>
              <a:t>pertinence de votre situation </a:t>
            </a:r>
            <a:r>
              <a:rPr lang="fr-FR" sz="1800" dirty="0"/>
              <a:t>en faveur d’une promotion de corps ou de grade</a:t>
            </a:r>
          </a:p>
          <a:p>
            <a:pPr algn="just">
              <a:buFont typeface="Wingdings" pitchFamily="2" charset="2"/>
              <a:buChar char="q"/>
            </a:pPr>
            <a:endParaRPr lang="fr-FR" sz="1800" dirty="0"/>
          </a:p>
          <a:p>
            <a:pPr algn="just">
              <a:buFont typeface="Wingdings" pitchFamily="2" charset="2"/>
              <a:buChar char="q"/>
            </a:pPr>
            <a:r>
              <a:rPr lang="fr-FR" sz="1800" dirty="0"/>
              <a:t>Cette pertinence s’étudie sur la base des nouveaux critères de promotions : </a:t>
            </a:r>
            <a:r>
              <a:rPr lang="fr-FR" sz="1800" b="1" dirty="0"/>
              <a:t>LES LIGNES DIRECTRICES DE GESTION  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7</a:t>
            </a:fld>
            <a:endParaRPr lang="fr-FR"/>
          </a:p>
        </p:txBody>
      </p:sp>
      <p:pic>
        <p:nvPicPr>
          <p:cNvPr id="5" name="Image 4" descr="cid:image001.jpg@01D54C48.9E6875E0"/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260649"/>
            <a:ext cx="748071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7453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7364" y="404664"/>
            <a:ext cx="7200800" cy="902015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fr-FR" sz="2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Lignes directrices de gestion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90277" y="1916833"/>
            <a:ext cx="7200800" cy="3888432"/>
          </a:xfrm>
        </p:spPr>
        <p:txBody>
          <a:bodyPr>
            <a:normAutofit/>
          </a:bodyPr>
          <a:lstStyle/>
          <a:p>
            <a:pPr marL="285750" indent="-285750" algn="just"/>
            <a:endParaRPr lang="fr-FR" sz="1600" dirty="0"/>
          </a:p>
          <a:p>
            <a:pPr marL="285750" indent="-285750" algn="just"/>
            <a:r>
              <a:rPr lang="fr-FR" sz="1800" dirty="0"/>
              <a:t>Les Lignes Directrices de Gestion (LGD) s’intègrent dans une stratégie pluriannuelle des ressources humaines.</a:t>
            </a:r>
          </a:p>
          <a:p>
            <a:pPr marL="285750" indent="-285750" algn="just"/>
            <a:endParaRPr lang="fr-FR" sz="1800" dirty="0"/>
          </a:p>
          <a:p>
            <a:pPr algn="just"/>
            <a:endParaRPr lang="fr-FR" sz="1800" dirty="0"/>
          </a:p>
          <a:p>
            <a:pPr marL="285750" indent="-285750" algn="just"/>
            <a:r>
              <a:rPr lang="fr-FR" sz="1800" dirty="0"/>
              <a:t>Elles définissent les enjeux et les objectifs de la politique des ressources humaines au regard  des effectifs, des métiers et des compétences</a:t>
            </a:r>
          </a:p>
          <a:p>
            <a:pPr marL="285750" indent="-285750" algn="just"/>
            <a:endParaRPr lang="fr-FR" sz="1800" dirty="0"/>
          </a:p>
          <a:p>
            <a:pPr algn="just"/>
            <a:endParaRPr lang="fr-FR" sz="1800" dirty="0"/>
          </a:p>
          <a:p>
            <a:pPr marL="285750" indent="-285750" algn="just"/>
            <a:r>
              <a:rPr lang="fr-FR" sz="1800" dirty="0"/>
              <a:t>Elles définissent les </a:t>
            </a:r>
            <a:r>
              <a:rPr lang="fr-FR" sz="1800" b="1" dirty="0"/>
              <a:t>critères de valorisation </a:t>
            </a:r>
            <a:r>
              <a:rPr lang="fr-FR" sz="1800" dirty="0"/>
              <a:t>des parcours : </a:t>
            </a:r>
            <a:r>
              <a:rPr lang="fr-FR" sz="1800" b="1" dirty="0"/>
              <a:t>promotions</a:t>
            </a:r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8</a:t>
            </a:fld>
            <a:endParaRPr lang="fr-FR"/>
          </a:p>
        </p:txBody>
      </p:sp>
      <p:pic>
        <p:nvPicPr>
          <p:cNvPr id="6" name="Image 5" descr="cid:image001.jpg@01D54C48.9E6875E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318296"/>
            <a:ext cx="942599" cy="8640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5679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200800" cy="86409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fr-FR" sz="2400" b="1" dirty="0"/>
              <a:t>Les critères de promotion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556793"/>
            <a:ext cx="7870880" cy="42484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sz="1800" dirty="0"/>
          </a:p>
          <a:p>
            <a:pPr lvl="2" algn="just">
              <a:buFont typeface="Wingdings" pitchFamily="2" charset="2"/>
              <a:buChar char="Ø"/>
            </a:pPr>
            <a:r>
              <a:rPr lang="fr-FR" sz="1800" dirty="0"/>
              <a:t>Valeur de  l’expérience professionnelle et acquis de l’expérience professionnelle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fr-FR" sz="1800" dirty="0"/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fr-FR" sz="1800" b="1" dirty="0"/>
              <a:t>Diversité du parcours et des fonctions exercées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fr-FR" sz="1800" dirty="0"/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fr-FR" sz="1800" b="1" dirty="0"/>
              <a:t>Formations suivies</a:t>
            </a:r>
          </a:p>
          <a:p>
            <a:pPr lvl="2" algn="just">
              <a:buFont typeface="Wingdings" panose="05000000000000000000" pitchFamily="2" charset="2"/>
              <a:buChar char="Ø"/>
            </a:pPr>
            <a:endParaRPr lang="fr-FR" sz="1800" dirty="0"/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fr-FR" sz="1800" dirty="0"/>
              <a:t>Les conditions d’exercice attestant de l’engagement professionnel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fr-FR" sz="1800" dirty="0"/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fr-FR" sz="1800" b="1" dirty="0"/>
              <a:t>Le cas échéant l’aptitude à l’encadrement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fr-FR" sz="1800" dirty="0"/>
          </a:p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842D-49E4-4390-A9A0-9D8DE811F6E3}" type="slidenum">
              <a:rPr lang="fr-FR" smtClean="0"/>
              <a:t>9</a:t>
            </a:fld>
            <a:endParaRPr lang="fr-FR"/>
          </a:p>
        </p:txBody>
      </p:sp>
      <p:pic>
        <p:nvPicPr>
          <p:cNvPr id="5" name="Image 4" descr="cid:image001.jpg@01D54C48.9E6875E0"/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384" y="260648"/>
            <a:ext cx="964095" cy="8995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22670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1817</TotalTime>
  <Words>1646</Words>
  <Application>Microsoft Macintosh PowerPoint</Application>
  <PresentationFormat>Affichage à l'écran (4:3)</PresentationFormat>
  <Paragraphs>247</Paragraphs>
  <Slides>23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Thème Office</vt:lpstr>
      <vt:lpstr>Les situations individuelles  Guide pratique de la saisine du syndicat autonome UNSA VILLE DE PARIS  </vt:lpstr>
      <vt:lpstr> VOS REPRESENTANTS UNSA Autonome VILLE DE PARIS </vt:lpstr>
      <vt:lpstr> Les situations individuelles  </vt:lpstr>
      <vt:lpstr> LES CAP   </vt:lpstr>
      <vt:lpstr>Présentation PowerPoint</vt:lpstr>
      <vt:lpstr>Les Promotions</vt:lpstr>
      <vt:lpstr>Champ d’action de  vos représentants du personnel UNSA  </vt:lpstr>
      <vt:lpstr>Les Lignes directrices de gestion</vt:lpstr>
      <vt:lpstr>Les critères de promotion </vt:lpstr>
      <vt:lpstr>Présentation PowerPoint</vt:lpstr>
      <vt:lpstr>L’évaluation professionnelle</vt:lpstr>
      <vt:lpstr>Sanction du disciplinaire au blâme</vt:lpstr>
      <vt:lpstr>Présentation PowerPoint</vt:lpstr>
      <vt:lpstr>Présentation PowerPoint</vt:lpstr>
      <vt:lpstr>Le stage </vt:lpstr>
      <vt:lpstr>Stage : Comment agir avant toute décision faisant grief </vt:lpstr>
      <vt:lpstr>Souffrance au travail</vt:lpstr>
      <vt:lpstr>Mal être au travail</vt:lpstr>
      <vt:lpstr>Précision sur le terme situation de harcèlement</vt:lpstr>
      <vt:lpstr>Les Primes</vt:lpstr>
      <vt:lpstr>Toutes les informations sur les Secrétaires administratifs</vt:lpstr>
      <vt:lpstr> VOS REPRESENTANTS UNSA Autonome VILLE DE PARIS </vt:lpstr>
      <vt:lpstr>Présentation PowerPoint</vt:lpstr>
    </vt:vector>
  </TitlesOfParts>
  <Company>Marie de Paris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Beliah, Eric</dc:creator>
  <cp:lastModifiedBy>Daisy JALFON BELIAH</cp:lastModifiedBy>
  <cp:revision>310</cp:revision>
  <cp:lastPrinted>2022-02-02T13:59:40Z</cp:lastPrinted>
  <dcterms:created xsi:type="dcterms:W3CDTF">2020-03-02T10:12:16Z</dcterms:created>
  <dcterms:modified xsi:type="dcterms:W3CDTF">2022-02-09T11:02:25Z</dcterms:modified>
</cp:coreProperties>
</file>