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 id="2147483670" r:id="rId2"/>
  </p:sldMasterIdLst>
  <p:handoutMasterIdLst>
    <p:handoutMasterId r:id="rId22"/>
  </p:handoutMasterIdLst>
  <p:sldIdLst>
    <p:sldId id="262" r:id="rId3"/>
    <p:sldId id="400" r:id="rId4"/>
    <p:sldId id="398" r:id="rId5"/>
    <p:sldId id="401" r:id="rId6"/>
    <p:sldId id="402" r:id="rId7"/>
    <p:sldId id="403" r:id="rId8"/>
    <p:sldId id="404" r:id="rId9"/>
    <p:sldId id="405" r:id="rId10"/>
    <p:sldId id="407" r:id="rId11"/>
    <p:sldId id="408" r:id="rId12"/>
    <p:sldId id="409" r:id="rId13"/>
    <p:sldId id="410" r:id="rId14"/>
    <p:sldId id="411" r:id="rId15"/>
    <p:sldId id="412" r:id="rId16"/>
    <p:sldId id="413" r:id="rId17"/>
    <p:sldId id="414" r:id="rId18"/>
    <p:sldId id="415" r:id="rId19"/>
    <p:sldId id="419" r:id="rId20"/>
    <p:sldId id="416" r:id="rId21"/>
  </p:sldIdLst>
  <p:sldSz cx="12192000" cy="6858000"/>
  <p:notesSz cx="6797675" cy="9926638"/>
  <p:embeddedFontLst>
    <p:embeddedFont>
      <p:font typeface="Times" panose="0202060305040502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lle de Paris" id="{69363AC6-17A9-4254-B8E5-04F59463C2F4}">
          <p14:sldIdLst>
            <p14:sldId id="262"/>
            <p14:sldId id="400"/>
            <p14:sldId id="398"/>
            <p14:sldId id="401"/>
            <p14:sldId id="402"/>
            <p14:sldId id="403"/>
            <p14:sldId id="404"/>
            <p14:sldId id="405"/>
            <p14:sldId id="407"/>
            <p14:sldId id="408"/>
            <p14:sldId id="409"/>
            <p14:sldId id="410"/>
            <p14:sldId id="411"/>
            <p14:sldId id="412"/>
            <p14:sldId id="413"/>
            <p14:sldId id="414"/>
            <p14:sldId id="415"/>
            <p14:sldId id="419"/>
            <p14:sldId id="416"/>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F32"/>
    <a:srgbClr val="CC0099"/>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5" autoAdjust="0"/>
    <p:restoredTop sz="94695" autoAdjust="0"/>
  </p:normalViewPr>
  <p:slideViewPr>
    <p:cSldViewPr snapToGrid="0" showGuides="1">
      <p:cViewPr>
        <p:scale>
          <a:sx n="100" d="100"/>
          <a:sy n="100" d="100"/>
        </p:scale>
        <p:origin x="180" y="1116"/>
      </p:cViewPr>
      <p:guideLst>
        <p:guide orient="horz" pos="2160"/>
        <p:guide pos="3840"/>
      </p:guideLst>
    </p:cSldViewPr>
  </p:slideViewPr>
  <p:notesTextViewPr>
    <p:cViewPr>
      <p:scale>
        <a:sx n="1" d="1"/>
        <a:sy n="1" d="1"/>
      </p:scale>
      <p:origin x="0" y="0"/>
    </p:cViewPr>
  </p:notesTextViewPr>
  <p:sorterViewPr>
    <p:cViewPr>
      <p:scale>
        <a:sx n="150" d="100"/>
        <a:sy n="15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6A357BC-A95C-47C1-A291-88DB093C8474}" type="datetimeFigureOut">
              <a:rPr lang="fr-FR" smtClean="0"/>
              <a:t>04/01/2022</a:t>
            </a:fld>
            <a:endParaRPr lang="fr-FR" dirty="0"/>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CD4AC2B-63B3-4793-9133-BBA9218EB366}" type="slidenum">
              <a:rPr lang="fr-FR" smtClean="0"/>
              <a:t>‹N°›</a:t>
            </a:fld>
            <a:endParaRPr lang="fr-FR" dirty="0"/>
          </a:p>
        </p:txBody>
      </p:sp>
    </p:spTree>
    <p:extLst>
      <p:ext uri="{BB962C8B-B14F-4D97-AF65-F5344CB8AC3E}">
        <p14:creationId xmlns:p14="http://schemas.microsoft.com/office/powerpoint/2010/main" val="37858427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avec fond bleu anthracit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cxnSp>
        <p:nvCxnSpPr>
          <p:cNvPr id="10" name="Connecteur droit 9">
            <a:extLst>
              <a:ext uri="{FF2B5EF4-FFF2-40B4-BE49-F238E27FC236}">
                <a16:creationId xmlns="" xmlns:a16="http://schemas.microsoft.com/office/drawing/2014/main" id="{20F605FF-A3F4-4B25-8AB3-DFD7CC06BF28}"/>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 xmlns:a16="http://schemas.microsoft.com/office/drawing/2014/main" id="{4B053746-5C00-2744-AF94-AEB9A694CD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118252108"/>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e">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 xmlns:a16="http://schemas.microsoft.com/office/drawing/2014/main" id="{8C7A5F77-9A92-46CF-AF0E-296CA94F051F}"/>
              </a:ext>
            </a:extLst>
          </p:cNvPr>
          <p:cNvSpPr>
            <a:spLocks noGrp="1"/>
          </p:cNvSpPr>
          <p:nvPr>
            <p:ph type="body" sz="quarter" idx="13"/>
          </p:nvPr>
        </p:nvSpPr>
        <p:spPr>
          <a:xfrm>
            <a:off x="6765131"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 xmlns:a16="http://schemas.microsoft.com/office/drawing/2014/main" id="{9244C946-C589-4599-A34B-208F47A016BA}"/>
              </a:ext>
            </a:extLst>
          </p:cNvPr>
          <p:cNvSpPr>
            <a:spLocks noGrp="1"/>
          </p:cNvSpPr>
          <p:nvPr>
            <p:ph type="pic" idx="14"/>
          </p:nvPr>
        </p:nvSpPr>
        <p:spPr>
          <a:xfrm>
            <a:off x="684000" y="1938338"/>
            <a:ext cx="5952544"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5"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7077823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hoto ">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 xmlns:a16="http://schemas.microsoft.com/office/drawing/2014/main" id="{8C7A5F77-9A92-46CF-AF0E-296CA94F051F}"/>
              </a:ext>
            </a:extLst>
          </p:cNvPr>
          <p:cNvSpPr>
            <a:spLocks noGrp="1"/>
          </p:cNvSpPr>
          <p:nvPr>
            <p:ph type="body" sz="quarter" idx="13"/>
          </p:nvPr>
        </p:nvSpPr>
        <p:spPr>
          <a:xfrm>
            <a:off x="590324"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 xmlns:a16="http://schemas.microsoft.com/office/drawing/2014/main" id="{9244C946-C589-4599-A34B-208F47A016BA}"/>
              </a:ext>
            </a:extLst>
          </p:cNvPr>
          <p:cNvSpPr>
            <a:spLocks noGrp="1"/>
          </p:cNvSpPr>
          <p:nvPr>
            <p:ph type="pic" idx="14"/>
          </p:nvPr>
        </p:nvSpPr>
        <p:spPr>
          <a:xfrm>
            <a:off x="5750719" y="1911943"/>
            <a:ext cx="5760000" cy="4252795"/>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5"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665200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 xmlns:a16="http://schemas.microsoft.com/office/drawing/2014/main" id="{8C7A5F77-9A92-46CF-AF0E-296CA94F051F}"/>
              </a:ext>
            </a:extLst>
          </p:cNvPr>
          <p:cNvSpPr>
            <a:spLocks noGrp="1"/>
          </p:cNvSpPr>
          <p:nvPr>
            <p:ph type="body" sz="quarter" idx="13"/>
          </p:nvPr>
        </p:nvSpPr>
        <p:spPr>
          <a:xfrm>
            <a:off x="590324" y="1814400"/>
            <a:ext cx="6840000"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4" name="Espace réservé du graphique 3">
            <a:extLst>
              <a:ext uri="{FF2B5EF4-FFF2-40B4-BE49-F238E27FC236}">
                <a16:creationId xmlns="" xmlns:a16="http://schemas.microsoft.com/office/drawing/2014/main" id="{624FC36B-7B77-472F-B353-E017AF192473}"/>
              </a:ext>
            </a:extLst>
          </p:cNvPr>
          <p:cNvSpPr>
            <a:spLocks noGrp="1"/>
          </p:cNvSpPr>
          <p:nvPr>
            <p:ph type="chart" sz="quarter" idx="14"/>
          </p:nvPr>
        </p:nvSpPr>
        <p:spPr>
          <a:xfrm>
            <a:off x="7719373" y="1814400"/>
            <a:ext cx="3780000" cy="3959225"/>
          </a:xfrm>
          <a:solidFill>
            <a:schemeClr val="accent1">
              <a:lumMod val="20000"/>
              <a:lumOff val="80000"/>
            </a:schemeClr>
          </a:solidFill>
        </p:spPr>
        <p:txBody>
          <a:bodyPr/>
          <a:lstStyle/>
          <a:p>
            <a:endParaRPr lang="fr-FR" dirty="0"/>
          </a:p>
        </p:txBody>
      </p:sp>
      <p:sp>
        <p:nvSpPr>
          <p:cNvPr id="14"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5"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01283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 xmlns:a16="http://schemas.microsoft.com/office/drawing/2014/main" id="{8C7A5F77-9A92-46CF-AF0E-296CA94F051F}"/>
              </a:ext>
            </a:extLst>
          </p:cNvPr>
          <p:cNvSpPr>
            <a:spLocks noGrp="1"/>
          </p:cNvSpPr>
          <p:nvPr>
            <p:ph type="body" sz="quarter" idx="13"/>
          </p:nvPr>
        </p:nvSpPr>
        <p:spPr>
          <a:xfrm>
            <a:off x="5871777" y="1814400"/>
            <a:ext cx="5627596" cy="3960000"/>
          </a:xfrm>
        </p:spPr>
        <p:txBody>
          <a:bodyPr/>
          <a:lstStyle>
            <a:lvl1pPr>
              <a:defRPr sz="1400"/>
            </a:lvl1pPr>
            <a:lvl2pPr>
              <a:buClr>
                <a:schemeClr val="tx2"/>
              </a:buClr>
              <a:defRPr sz="1400"/>
            </a:lvl2pPr>
            <a:lvl3pPr>
              <a:spcBef>
                <a:spcPts val="300"/>
              </a:spcBef>
              <a:defRPr sz="1400"/>
            </a:lvl3pPr>
            <a:lvl4pPr>
              <a:spcBef>
                <a:spcPts val="300"/>
              </a:spcBef>
              <a:defRPr sz="1400"/>
            </a:lvl4pPr>
            <a:lvl5pPr>
              <a:spcBef>
                <a:spcPts val="300"/>
              </a:spcBef>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4" name="Espace réservé du graphique 3">
            <a:extLst>
              <a:ext uri="{FF2B5EF4-FFF2-40B4-BE49-F238E27FC236}">
                <a16:creationId xmlns="" xmlns:a16="http://schemas.microsoft.com/office/drawing/2014/main" id="{624FC36B-7B77-472F-B353-E017AF192473}"/>
              </a:ext>
            </a:extLst>
          </p:cNvPr>
          <p:cNvSpPr>
            <a:spLocks noGrp="1"/>
          </p:cNvSpPr>
          <p:nvPr>
            <p:ph type="chart" sz="quarter" idx="14"/>
          </p:nvPr>
        </p:nvSpPr>
        <p:spPr>
          <a:xfrm>
            <a:off x="590324" y="1814400"/>
            <a:ext cx="4004536" cy="3959225"/>
          </a:xfrm>
          <a:solidFill>
            <a:schemeClr val="accent1">
              <a:lumMod val="20000"/>
              <a:lumOff val="80000"/>
            </a:schemeClr>
          </a:solidFill>
        </p:spPr>
        <p:txBody>
          <a:bodyPr/>
          <a:lstStyle/>
          <a:p>
            <a:endParaRPr lang="fr-FR" dirty="0"/>
          </a:p>
        </p:txBody>
      </p:sp>
      <p:sp>
        <p:nvSpPr>
          <p:cNvPr id="14"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5"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5869034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 xmlns:a16="http://schemas.microsoft.com/office/drawing/2014/main" id="{8C7A5F77-9A92-46CF-AF0E-296CA94F051F}"/>
              </a:ext>
            </a:extLst>
          </p:cNvPr>
          <p:cNvSpPr>
            <a:spLocks noGrp="1"/>
          </p:cNvSpPr>
          <p:nvPr>
            <p:ph type="body" sz="quarter" idx="13"/>
          </p:nvPr>
        </p:nvSpPr>
        <p:spPr>
          <a:xfrm>
            <a:off x="8573927" y="1938338"/>
            <a:ext cx="2916000" cy="4090649"/>
          </a:xfrm>
        </p:spPr>
        <p:txBody>
          <a:bodyPr anchor="b"/>
          <a:lstStyle>
            <a:lvl1pPr>
              <a:lnSpc>
                <a:spcPct val="135000"/>
              </a:lnSpc>
              <a:defRPr sz="1200" i="1"/>
            </a:lvl1pPr>
            <a:lvl2pPr>
              <a:lnSpc>
                <a:spcPct val="135000"/>
              </a:lnSpc>
              <a:buClr>
                <a:schemeClr val="tx1"/>
              </a:buClr>
              <a:defRPr sz="1200"/>
            </a:lvl2pPr>
            <a:lvl3pPr>
              <a:lnSpc>
                <a:spcPct val="135000"/>
              </a:lnSpc>
              <a:spcBef>
                <a:spcPts val="300"/>
              </a:spcBef>
              <a:defRPr sz="1200"/>
            </a:lvl3pPr>
            <a:lvl4pPr>
              <a:lnSpc>
                <a:spcPct val="135000"/>
              </a:lnSpc>
              <a:spcBef>
                <a:spcPts val="300"/>
              </a:spcBef>
              <a:defRPr sz="1200"/>
            </a:lvl4pPr>
            <a:lvl5pPr>
              <a:lnSpc>
                <a:spcPct val="135000"/>
              </a:lnSpc>
              <a:spcBef>
                <a:spcPts val="300"/>
              </a:spcBef>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2" name="Espace réservé pour une image  2">
            <a:extLst>
              <a:ext uri="{FF2B5EF4-FFF2-40B4-BE49-F238E27FC236}">
                <a16:creationId xmlns="" xmlns:a16="http://schemas.microsoft.com/office/drawing/2014/main" id="{9244C946-C589-4599-A34B-208F47A016BA}"/>
              </a:ext>
            </a:extLst>
          </p:cNvPr>
          <p:cNvSpPr>
            <a:spLocks noGrp="1"/>
          </p:cNvSpPr>
          <p:nvPr>
            <p:ph type="pic" idx="14"/>
          </p:nvPr>
        </p:nvSpPr>
        <p:spPr>
          <a:xfrm>
            <a:off x="684000" y="1938338"/>
            <a:ext cx="7758000"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5"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144144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bg>
      <p:bgPr>
        <a:solidFill>
          <a:schemeClr val="bg1"/>
        </a:solidFill>
        <a:effectLst/>
      </p:bgPr>
    </p:bg>
    <p:spTree>
      <p:nvGrpSpPr>
        <p:cNvPr id="1" name=""/>
        <p:cNvGrpSpPr/>
        <p:nvPr/>
      </p:nvGrpSpPr>
      <p:grpSpPr>
        <a:xfrm>
          <a:off x="0" y="0"/>
          <a:ext cx="0" cy="0"/>
          <a:chOff x="0" y="0"/>
          <a:chExt cx="0" cy="0"/>
        </a:xfrm>
      </p:grpSpPr>
      <p:sp>
        <p:nvSpPr>
          <p:cNvPr id="21" name="Espace réservé pour une image  2">
            <a:extLst>
              <a:ext uri="{FF2B5EF4-FFF2-40B4-BE49-F238E27FC236}">
                <a16:creationId xmlns="" xmlns:a16="http://schemas.microsoft.com/office/drawing/2014/main" id="{A7CA01CA-E7C9-4000-B256-470DC3596DD7}"/>
              </a:ext>
            </a:extLst>
          </p:cNvPr>
          <p:cNvSpPr>
            <a:spLocks noGrp="1"/>
          </p:cNvSpPr>
          <p:nvPr>
            <p:ph type="pic" idx="13"/>
          </p:nvPr>
        </p:nvSpPr>
        <p:spPr>
          <a:xfrm>
            <a:off x="0" y="-1"/>
            <a:ext cx="12193200" cy="6858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2" name="Titre 1">
            <a:extLst>
              <a:ext uri="{FF2B5EF4-FFF2-40B4-BE49-F238E27FC236}">
                <a16:creationId xmlns=""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spTree>
    <p:extLst>
      <p:ext uri="{BB962C8B-B14F-4D97-AF65-F5344CB8AC3E}">
        <p14:creationId xmlns:p14="http://schemas.microsoft.com/office/powerpoint/2010/main" val="364751702"/>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avec fond blanc">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BFBB1DE-C598-4A6D-8805-D938CF78ADD4}"/>
              </a:ext>
            </a:extLst>
          </p:cNvPr>
          <p:cNvSpPr/>
          <p:nvPr userDrawn="1"/>
        </p:nvSpPr>
        <p:spPr>
          <a:xfrm>
            <a:off x="684000" y="2049780"/>
            <a:ext cx="10821600" cy="4122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pic>
        <p:nvPicPr>
          <p:cNvPr id="18" name="Image 17">
            <a:extLst>
              <a:ext uri="{FF2B5EF4-FFF2-40B4-BE49-F238E27FC236}">
                <a16:creationId xmlns="" xmlns:a16="http://schemas.microsoft.com/office/drawing/2014/main" id="{3B06373D-E409-4968-8D09-4F76DAA50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
        <p:nvSpPr>
          <p:cNvPr id="11"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2"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97690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avec fond blanc + photo">
    <p:bg>
      <p:bgPr>
        <a:solidFill>
          <a:schemeClr val="bg1"/>
        </a:solidFill>
        <a:effectLst/>
      </p:bgPr>
    </p:bg>
    <p:spTree>
      <p:nvGrpSpPr>
        <p:cNvPr id="1" name=""/>
        <p:cNvGrpSpPr/>
        <p:nvPr/>
      </p:nvGrpSpPr>
      <p:grpSpPr>
        <a:xfrm>
          <a:off x="0" y="0"/>
          <a:ext cx="0" cy="0"/>
          <a:chOff x="0" y="0"/>
          <a:chExt cx="0" cy="0"/>
        </a:xfrm>
      </p:grpSpPr>
      <p:sp>
        <p:nvSpPr>
          <p:cNvPr id="12" name="Espace réservé pour une image  2">
            <a:extLst>
              <a:ext uri="{FF2B5EF4-FFF2-40B4-BE49-F238E27FC236}">
                <a16:creationId xmlns="" xmlns:a16="http://schemas.microsoft.com/office/drawing/2014/main" id="{76C2C82B-E95D-4A35-8039-E73BF518D7C9}"/>
              </a:ext>
            </a:extLst>
          </p:cNvPr>
          <p:cNvSpPr>
            <a:spLocks noGrp="1"/>
          </p:cNvSpPr>
          <p:nvPr>
            <p:ph type="pic" idx="13"/>
          </p:nvPr>
        </p:nvSpPr>
        <p:spPr>
          <a:xfrm>
            <a:off x="684000" y="2049780"/>
            <a:ext cx="10821600" cy="4122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2" name="Titre 1">
            <a:extLst>
              <a:ext uri="{FF2B5EF4-FFF2-40B4-BE49-F238E27FC236}">
                <a16:creationId xmlns=""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smtClean="0"/>
              <a:t>Modifiez le style du titre</a:t>
            </a:r>
            <a:endParaRPr lang="fr-FR" dirty="0"/>
          </a:p>
        </p:txBody>
      </p:sp>
      <p:sp>
        <p:nvSpPr>
          <p:cNvPr id="3" name="Sous-titre 2">
            <a:extLst>
              <a:ext uri="{FF2B5EF4-FFF2-40B4-BE49-F238E27FC236}">
                <a16:creationId xmlns=""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dirty="0"/>
          </a:p>
        </p:txBody>
      </p:sp>
      <p:pic>
        <p:nvPicPr>
          <p:cNvPr id="9" name="Image 8">
            <a:extLst>
              <a:ext uri="{FF2B5EF4-FFF2-40B4-BE49-F238E27FC236}">
                <a16:creationId xmlns="" xmlns:a16="http://schemas.microsoft.com/office/drawing/2014/main" id="{8135F9C0-973F-420D-A7A2-E122081B7D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
        <p:nvSpPr>
          <p:cNvPr id="13"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4"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478975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texte 1">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580231"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01</a:t>
            </a:r>
          </a:p>
        </p:txBody>
      </p:sp>
      <p:sp>
        <p:nvSpPr>
          <p:cNvPr id="4" name="Titre 3">
            <a:extLst>
              <a:ext uri="{FF2B5EF4-FFF2-40B4-BE49-F238E27FC236}">
                <a16:creationId xmlns="" xmlns:a16="http://schemas.microsoft.com/office/drawing/2014/main" id="{180F2F98-BBD9-47DE-A62F-B4E02FBAA56B}"/>
              </a:ext>
            </a:extLst>
          </p:cNvPr>
          <p:cNvSpPr>
            <a:spLocks noGrp="1"/>
          </p:cNvSpPr>
          <p:nvPr>
            <p:ph type="title"/>
          </p:nvPr>
        </p:nvSpPr>
        <p:spPr/>
        <p:txBody>
          <a:bodyPr/>
          <a:lstStyle/>
          <a:p>
            <a:r>
              <a:rPr lang="fr-FR" smtClean="0"/>
              <a:t>Modifiez le style du titre</a:t>
            </a:r>
            <a:endParaRPr lang="fr-FR"/>
          </a:p>
        </p:txBody>
      </p:sp>
      <p:sp>
        <p:nvSpPr>
          <p:cNvPr id="23" name="Espace réservé du texte 2">
            <a:extLst>
              <a:ext uri="{FF2B5EF4-FFF2-40B4-BE49-F238E27FC236}">
                <a16:creationId xmlns="" xmlns:a16="http://schemas.microsoft.com/office/drawing/2014/main" id="{4807FE6C-2700-4312-B656-5D27E1B8FE31}"/>
              </a:ext>
            </a:extLst>
          </p:cNvPr>
          <p:cNvSpPr>
            <a:spLocks noGrp="1"/>
          </p:cNvSpPr>
          <p:nvPr>
            <p:ph type="body" sz="quarter" idx="13"/>
          </p:nvPr>
        </p:nvSpPr>
        <p:spPr>
          <a:xfrm>
            <a:off x="1590677"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4" name="Espace réservé du texte 1">
            <a:extLst>
              <a:ext uri="{FF2B5EF4-FFF2-40B4-BE49-F238E27FC236}">
                <a16:creationId xmlns="" xmlns:a16="http://schemas.microsoft.com/office/drawing/2014/main" id="{A6981A8F-77C7-411B-AAED-B9A79088774E}"/>
              </a:ext>
            </a:extLst>
          </p:cNvPr>
          <p:cNvSpPr>
            <a:spLocks noGrp="1"/>
          </p:cNvSpPr>
          <p:nvPr>
            <p:ph type="body" idx="14" hasCustomPrompt="1"/>
          </p:nvPr>
        </p:nvSpPr>
        <p:spPr>
          <a:xfrm>
            <a:off x="4335554"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02</a:t>
            </a:r>
          </a:p>
        </p:txBody>
      </p:sp>
      <p:sp>
        <p:nvSpPr>
          <p:cNvPr id="25" name="Espace réservé du texte 2">
            <a:extLst>
              <a:ext uri="{FF2B5EF4-FFF2-40B4-BE49-F238E27FC236}">
                <a16:creationId xmlns="" xmlns:a16="http://schemas.microsoft.com/office/drawing/2014/main" id="{843578C5-E261-4DCD-96E3-E1231B8E5193}"/>
              </a:ext>
            </a:extLst>
          </p:cNvPr>
          <p:cNvSpPr>
            <a:spLocks noGrp="1"/>
          </p:cNvSpPr>
          <p:nvPr>
            <p:ph type="body" sz="quarter" idx="15"/>
          </p:nvPr>
        </p:nvSpPr>
        <p:spPr>
          <a:xfrm>
            <a:off x="5346000"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6" name="Espace réservé du texte 1">
            <a:extLst>
              <a:ext uri="{FF2B5EF4-FFF2-40B4-BE49-F238E27FC236}">
                <a16:creationId xmlns="" xmlns:a16="http://schemas.microsoft.com/office/drawing/2014/main" id="{F77A9180-B139-47B4-AD37-6C7C80D2A8E3}"/>
              </a:ext>
            </a:extLst>
          </p:cNvPr>
          <p:cNvSpPr>
            <a:spLocks noGrp="1"/>
          </p:cNvSpPr>
          <p:nvPr>
            <p:ph type="body" idx="16" hasCustomPrompt="1"/>
          </p:nvPr>
        </p:nvSpPr>
        <p:spPr>
          <a:xfrm>
            <a:off x="8097855"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03</a:t>
            </a:r>
          </a:p>
        </p:txBody>
      </p:sp>
      <p:sp>
        <p:nvSpPr>
          <p:cNvPr id="27" name="Espace réservé du texte 2">
            <a:extLst>
              <a:ext uri="{FF2B5EF4-FFF2-40B4-BE49-F238E27FC236}">
                <a16:creationId xmlns="" xmlns:a16="http://schemas.microsoft.com/office/drawing/2014/main" id="{128E1425-609B-454E-B008-1ECCD3D43774}"/>
              </a:ext>
            </a:extLst>
          </p:cNvPr>
          <p:cNvSpPr>
            <a:spLocks noGrp="1"/>
          </p:cNvSpPr>
          <p:nvPr>
            <p:ph type="body" sz="quarter" idx="17"/>
          </p:nvPr>
        </p:nvSpPr>
        <p:spPr>
          <a:xfrm>
            <a:off x="9108301"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8" name="Espace réservé du texte 1">
            <a:extLst>
              <a:ext uri="{FF2B5EF4-FFF2-40B4-BE49-F238E27FC236}">
                <a16:creationId xmlns="" xmlns:a16="http://schemas.microsoft.com/office/drawing/2014/main" id="{15B11B44-A2CD-4B94-8ED3-2E10AB80EE5B}"/>
              </a:ext>
            </a:extLst>
          </p:cNvPr>
          <p:cNvSpPr>
            <a:spLocks noGrp="1"/>
          </p:cNvSpPr>
          <p:nvPr>
            <p:ph type="body" idx="18" hasCustomPrompt="1"/>
          </p:nvPr>
        </p:nvSpPr>
        <p:spPr>
          <a:xfrm>
            <a:off x="580231"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04</a:t>
            </a:r>
          </a:p>
        </p:txBody>
      </p:sp>
      <p:sp>
        <p:nvSpPr>
          <p:cNvPr id="29" name="Espace réservé du texte 2">
            <a:extLst>
              <a:ext uri="{FF2B5EF4-FFF2-40B4-BE49-F238E27FC236}">
                <a16:creationId xmlns="" xmlns:a16="http://schemas.microsoft.com/office/drawing/2014/main" id="{17F534A3-63A0-48F3-B4C0-880990E4196C}"/>
              </a:ext>
            </a:extLst>
          </p:cNvPr>
          <p:cNvSpPr>
            <a:spLocks noGrp="1"/>
          </p:cNvSpPr>
          <p:nvPr>
            <p:ph type="body" sz="quarter" idx="19"/>
          </p:nvPr>
        </p:nvSpPr>
        <p:spPr>
          <a:xfrm>
            <a:off x="1590677"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30" name="Espace réservé du texte 1">
            <a:extLst>
              <a:ext uri="{FF2B5EF4-FFF2-40B4-BE49-F238E27FC236}">
                <a16:creationId xmlns="" xmlns:a16="http://schemas.microsoft.com/office/drawing/2014/main" id="{5F450093-699E-4314-94A2-1BABC6A0C0E4}"/>
              </a:ext>
            </a:extLst>
          </p:cNvPr>
          <p:cNvSpPr>
            <a:spLocks noGrp="1"/>
          </p:cNvSpPr>
          <p:nvPr>
            <p:ph type="body" idx="20" hasCustomPrompt="1"/>
          </p:nvPr>
        </p:nvSpPr>
        <p:spPr>
          <a:xfrm>
            <a:off x="4335554"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05</a:t>
            </a:r>
          </a:p>
        </p:txBody>
      </p:sp>
      <p:sp>
        <p:nvSpPr>
          <p:cNvPr id="31" name="Espace réservé du texte 2">
            <a:extLst>
              <a:ext uri="{FF2B5EF4-FFF2-40B4-BE49-F238E27FC236}">
                <a16:creationId xmlns="" xmlns:a16="http://schemas.microsoft.com/office/drawing/2014/main" id="{4F2A0D90-060C-47C3-9DC7-957B9D56ACBC}"/>
              </a:ext>
            </a:extLst>
          </p:cNvPr>
          <p:cNvSpPr>
            <a:spLocks noGrp="1"/>
          </p:cNvSpPr>
          <p:nvPr>
            <p:ph type="body" sz="quarter" idx="21"/>
          </p:nvPr>
        </p:nvSpPr>
        <p:spPr>
          <a:xfrm>
            <a:off x="5346000"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32" name="Espace réservé du texte 1">
            <a:extLst>
              <a:ext uri="{FF2B5EF4-FFF2-40B4-BE49-F238E27FC236}">
                <a16:creationId xmlns="" xmlns:a16="http://schemas.microsoft.com/office/drawing/2014/main" id="{BD6AAA97-755D-40DC-9159-3AF393AA2BEC}"/>
              </a:ext>
            </a:extLst>
          </p:cNvPr>
          <p:cNvSpPr>
            <a:spLocks noGrp="1"/>
          </p:cNvSpPr>
          <p:nvPr>
            <p:ph type="body" idx="22" hasCustomPrompt="1"/>
          </p:nvPr>
        </p:nvSpPr>
        <p:spPr>
          <a:xfrm>
            <a:off x="8097855"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06</a:t>
            </a:r>
          </a:p>
        </p:txBody>
      </p:sp>
      <p:sp>
        <p:nvSpPr>
          <p:cNvPr id="33" name="Espace réservé du texte 2">
            <a:extLst>
              <a:ext uri="{FF2B5EF4-FFF2-40B4-BE49-F238E27FC236}">
                <a16:creationId xmlns="" xmlns:a16="http://schemas.microsoft.com/office/drawing/2014/main" id="{F6AA69BB-FE81-47A7-9178-8F577AA2B66B}"/>
              </a:ext>
            </a:extLst>
          </p:cNvPr>
          <p:cNvSpPr>
            <a:spLocks noGrp="1"/>
          </p:cNvSpPr>
          <p:nvPr>
            <p:ph type="body" sz="quarter" idx="23"/>
          </p:nvPr>
        </p:nvSpPr>
        <p:spPr>
          <a:xfrm>
            <a:off x="9108301"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smtClean="0"/>
              <a:t>Modifiez les styles du texte du masque</a:t>
            </a:r>
          </a:p>
        </p:txBody>
      </p:sp>
      <p:sp>
        <p:nvSpPr>
          <p:cNvPr id="20"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21"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382745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7" name="Espace réservé pour une image  2">
            <a:extLst>
              <a:ext uri="{FF2B5EF4-FFF2-40B4-BE49-F238E27FC236}">
                <a16:creationId xmlns="" xmlns:a16="http://schemas.microsoft.com/office/drawing/2014/main" id="{CE97E421-9E9C-4E00-98BD-C089CD74EB4D}"/>
              </a:ext>
            </a:extLst>
          </p:cNvPr>
          <p:cNvSpPr>
            <a:spLocks noGrp="1"/>
          </p:cNvSpPr>
          <p:nvPr>
            <p:ph type="pic" idx="1"/>
          </p:nvPr>
        </p:nvSpPr>
        <p:spPr>
          <a:xfrm>
            <a:off x="684000" y="683999"/>
            <a:ext cx="10825200" cy="5490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9"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0"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6422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Fi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A50C95A-056C-429F-A1B6-8B1CDC140D27}"/>
              </a:ext>
            </a:extLst>
          </p:cNvPr>
          <p:cNvSpPr>
            <a:spLocks noGrp="1"/>
          </p:cNvSpPr>
          <p:nvPr>
            <p:ph type="title"/>
          </p:nvPr>
        </p:nvSpPr>
        <p:spPr>
          <a:xfrm>
            <a:off x="593180" y="3233455"/>
            <a:ext cx="10912419" cy="1800000"/>
          </a:xfrm>
        </p:spPr>
        <p:txBody>
          <a:bodyPr anchor="ctr"/>
          <a:lstStyle>
            <a:lvl1pPr>
              <a:defRPr sz="3500"/>
            </a:lvl1pPr>
          </a:lstStyle>
          <a:p>
            <a:r>
              <a:rPr lang="fr-FR" smtClean="0"/>
              <a:t>Modifiez le style du titre</a:t>
            </a:r>
            <a:endParaRPr lang="fr-FR" dirty="0"/>
          </a:p>
        </p:txBody>
      </p:sp>
      <p:cxnSp>
        <p:nvCxnSpPr>
          <p:cNvPr id="8" name="Connecteur droit 7">
            <a:extLst>
              <a:ext uri="{FF2B5EF4-FFF2-40B4-BE49-F238E27FC236}">
                <a16:creationId xmlns="" xmlns:a16="http://schemas.microsoft.com/office/drawing/2014/main" id="{3F388440-4500-4C20-AC17-72F465DBE225}"/>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 xmlns:a16="http://schemas.microsoft.com/office/drawing/2014/main" id="{169A56B3-8EAD-4F3A-86F8-7C6D0F3CF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3520424335"/>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avec fond bleu anthracit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0C5EE01-F973-4120-91B8-34CAA765DBA3}"/>
              </a:ext>
            </a:extLst>
          </p:cNvPr>
          <p:cNvSpPr>
            <a:spLocks noGrp="1"/>
          </p:cNvSpPr>
          <p:nvPr>
            <p:ph type="ctrTitle" hasCustomPrompt="1"/>
          </p:nvPr>
        </p:nvSpPr>
        <p:spPr>
          <a:xfrm>
            <a:off x="450079" y="1795927"/>
            <a:ext cx="4320000" cy="3240000"/>
          </a:xfrm>
        </p:spPr>
        <p:txBody>
          <a:bodyPr anchor="t"/>
          <a:lstStyle>
            <a:lvl1pPr algn="l">
              <a:lnSpc>
                <a:spcPct val="115000"/>
              </a:lnSpc>
              <a:defRPr sz="20000">
                <a:solidFill>
                  <a:schemeClr val="tx1"/>
                </a:solidFill>
              </a:defRPr>
            </a:lvl1pPr>
          </a:lstStyle>
          <a:p>
            <a:r>
              <a:rPr lang="fr-FR" dirty="0"/>
              <a:t>01</a:t>
            </a:r>
          </a:p>
        </p:txBody>
      </p:sp>
      <p:sp>
        <p:nvSpPr>
          <p:cNvPr id="3" name="Sous-titre 2">
            <a:extLst>
              <a:ext uri="{FF2B5EF4-FFF2-40B4-BE49-F238E27FC236}">
                <a16:creationId xmlns="" xmlns:a16="http://schemas.microsoft.com/office/drawing/2014/main" id="{40AEA671-FC71-4FFA-B81F-CABE73D6E490}"/>
              </a:ext>
            </a:extLst>
          </p:cNvPr>
          <p:cNvSpPr>
            <a:spLocks noGrp="1"/>
          </p:cNvSpPr>
          <p:nvPr>
            <p:ph type="subTitle" idx="1"/>
          </p:nvPr>
        </p:nvSpPr>
        <p:spPr>
          <a:xfrm>
            <a:off x="4473146" y="2526858"/>
            <a:ext cx="7236872" cy="1440000"/>
          </a:xfrm>
        </p:spPr>
        <p:txBody>
          <a:bodyPr anchor="t"/>
          <a:lstStyle>
            <a:lvl1pPr marL="0" indent="0" algn="l">
              <a:lnSpc>
                <a:spcPct val="135000"/>
              </a:lnSpc>
              <a:buNone/>
              <a:defRPr sz="29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2" name="Espace réservé du texte 2">
            <a:extLst>
              <a:ext uri="{FF2B5EF4-FFF2-40B4-BE49-F238E27FC236}">
                <a16:creationId xmlns="" xmlns:a16="http://schemas.microsoft.com/office/drawing/2014/main" id="{1804ABAE-D1B5-49C1-BC81-DA26BA538614}"/>
              </a:ext>
            </a:extLst>
          </p:cNvPr>
          <p:cNvSpPr>
            <a:spLocks noGrp="1"/>
          </p:cNvSpPr>
          <p:nvPr>
            <p:ph type="body" idx="13"/>
          </p:nvPr>
        </p:nvSpPr>
        <p:spPr>
          <a:xfrm>
            <a:off x="4473145" y="4126553"/>
            <a:ext cx="7236872" cy="72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1952311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extLst mod="1">
    <p:ext uri="{DCECCB84-F9BA-43D5-87BE-67443E8EF086}">
      <p15:sldGuideLst xmlns="" xmlns:p15="http://schemas.microsoft.com/office/powerpoint/2012/main">
        <p15:guide id="1" orient="horz" pos="2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 xmlns:a16="http://schemas.microsoft.com/office/drawing/2014/main" id="{8C7A5F77-9A92-46CF-AF0E-296CA94F051F}"/>
              </a:ext>
            </a:extLst>
          </p:cNvPr>
          <p:cNvSpPr>
            <a:spLocks noGrp="1"/>
          </p:cNvSpPr>
          <p:nvPr>
            <p:ph type="body" sz="quarter" idx="13"/>
          </p:nvPr>
        </p:nvSpPr>
        <p:spPr>
          <a:xfrm>
            <a:off x="590324" y="1813717"/>
            <a:ext cx="10800000" cy="3960000"/>
          </a:xfrm>
        </p:spPr>
        <p:txBody>
          <a:bodyPr/>
          <a:lstStyle>
            <a:lvl1pPr>
              <a:lnSpc>
                <a:spcPct val="130000"/>
              </a:lnSpc>
              <a:defRPr sz="1400">
                <a:solidFill>
                  <a:schemeClr val="tx1"/>
                </a:solidFill>
              </a:defRPr>
            </a:lvl1pPr>
            <a:lvl2pPr marL="0" indent="179388">
              <a:lnSpc>
                <a:spcPct val="130000"/>
              </a:lnSpc>
              <a:buClr>
                <a:schemeClr val="tx1"/>
              </a:buClr>
              <a:defRPr sz="1400"/>
            </a:lvl2pPr>
            <a:lvl3pPr marL="216000" indent="109538">
              <a:lnSpc>
                <a:spcPct val="130000"/>
              </a:lnSpc>
              <a:spcBef>
                <a:spcPts val="300"/>
              </a:spcBef>
              <a:defRPr sz="1400">
                <a:solidFill>
                  <a:schemeClr val="tx1"/>
                </a:solidFill>
              </a:defRPr>
            </a:lvl3pPr>
            <a:lvl4pPr marL="360000" indent="126000">
              <a:lnSpc>
                <a:spcPct val="130000"/>
              </a:lnSpc>
              <a:spcBef>
                <a:spcPts val="300"/>
              </a:spcBef>
              <a:defRPr sz="1400">
                <a:solidFill>
                  <a:schemeClr val="tx1"/>
                </a:solidFill>
              </a:defRPr>
            </a:lvl4pPr>
            <a:lvl5pPr marL="360000" indent="0">
              <a:lnSpc>
                <a:spcPct val="130000"/>
              </a:lnSpc>
              <a:spcBef>
                <a:spcPts val="300"/>
              </a:spcBef>
              <a:defRPr sz="14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dirty="0"/>
              <a:t>Modifiez le style du titre</a:t>
            </a:r>
          </a:p>
        </p:txBody>
      </p:sp>
      <p:sp>
        <p:nvSpPr>
          <p:cNvPr id="16"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7"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1593490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 18">
            <a:extLst>
              <a:ext uri="{FF2B5EF4-FFF2-40B4-BE49-F238E27FC236}">
                <a16:creationId xmlns="" xmlns:a16="http://schemas.microsoft.com/office/drawing/2014/main" id="{BA114EBE-9190-4FA5-B6C9-1339DD9D09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1"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1239547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30000"/>
        </a:lnSpc>
        <a:spcBef>
          <a:spcPts val="2400"/>
        </a:spcBef>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3A32810D-9C38-450F-B140-82ECD0650B8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4">
            <a:extLst>
              <a:ext uri="{FF2B5EF4-FFF2-40B4-BE49-F238E27FC236}">
                <a16:creationId xmlns="" xmlns:a16="http://schemas.microsoft.com/office/drawing/2014/main" id="{16B74129-F7BE-4703-924F-ACEA71B2544C}"/>
              </a:ext>
            </a:extLst>
          </p:cNvPr>
          <p:cNvSpPr>
            <a:spLocks noGrp="1"/>
          </p:cNvSpPr>
          <p:nvPr>
            <p:ph type="ftr" sz="quarter" idx="3"/>
          </p:nvPr>
        </p:nvSpPr>
        <p:spPr>
          <a:xfrm>
            <a:off x="5406720" y="6371431"/>
            <a:ext cx="587088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dirty="0" smtClean="0"/>
              <a:t>Direction des Ressources Humaines |</a:t>
            </a:r>
            <a:endParaRPr lang="fr-FR" dirty="0"/>
          </a:p>
        </p:txBody>
      </p:sp>
      <p:sp>
        <p:nvSpPr>
          <p:cNvPr id="14"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11163300" y="6371431"/>
            <a:ext cx="429596"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008101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iming>
    <p:tnLst>
      <p:par>
        <p:cTn id="1" dur="indefinite" restart="never" nodeType="tmRoot"/>
      </p:par>
    </p:tnLst>
  </p:timing>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3F5A36-87F8-437F-BA12-EC629D69E5DD}"/>
              </a:ext>
            </a:extLst>
          </p:cNvPr>
          <p:cNvSpPr>
            <a:spLocks noGrp="1"/>
          </p:cNvSpPr>
          <p:nvPr>
            <p:ph type="ctrTitle"/>
          </p:nvPr>
        </p:nvSpPr>
        <p:spPr>
          <a:xfrm>
            <a:off x="587237" y="2365567"/>
            <a:ext cx="10013030" cy="1800000"/>
          </a:xfrm>
        </p:spPr>
        <p:txBody>
          <a:bodyPr/>
          <a:lstStyle/>
          <a:p>
            <a:pPr algn="ctr"/>
            <a:r>
              <a:rPr lang="fr-FR" dirty="0" smtClean="0"/>
              <a:t/>
            </a:r>
            <a:br>
              <a:rPr lang="fr-FR" dirty="0" smtClean="0"/>
            </a:br>
            <a:r>
              <a:rPr lang="fr-FR" dirty="0" smtClean="0"/>
              <a:t>Mise en œuvre des 1607 heures :</a:t>
            </a:r>
            <a:br>
              <a:rPr lang="fr-FR" dirty="0" smtClean="0"/>
            </a:br>
            <a:r>
              <a:rPr lang="fr-FR" dirty="0" smtClean="0"/>
              <a:t>1</a:t>
            </a:r>
            <a:r>
              <a:rPr lang="fr-FR" baseline="30000" dirty="0" smtClean="0"/>
              <a:t>er</a:t>
            </a:r>
            <a:r>
              <a:rPr lang="fr-FR" dirty="0" smtClean="0"/>
              <a:t> janvier 2022</a:t>
            </a:r>
            <a:br>
              <a:rPr lang="fr-FR" dirty="0" smtClean="0"/>
            </a:br>
            <a:r>
              <a:rPr lang="fr-FR" dirty="0" smtClean="0"/>
              <a:t/>
            </a:r>
            <a:br>
              <a:rPr lang="fr-FR" dirty="0" smtClean="0"/>
            </a:br>
            <a:endParaRPr lang="fr-FR" dirty="0"/>
          </a:p>
        </p:txBody>
      </p:sp>
      <p:sp>
        <p:nvSpPr>
          <p:cNvPr id="4" name="Espace réservé du texte 21"/>
          <p:cNvSpPr txBox="1">
            <a:spLocks/>
          </p:cNvSpPr>
          <p:nvPr/>
        </p:nvSpPr>
        <p:spPr>
          <a:xfrm>
            <a:off x="1287554" y="4794718"/>
            <a:ext cx="9208996" cy="900000"/>
          </a:xfrm>
          <a:prstGeom prst="rect">
            <a:avLst/>
          </a:prstGeom>
        </p:spPr>
        <p:txBody>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30000"/>
              </a:lnSpc>
              <a:spcBef>
                <a:spcPts val="2400"/>
              </a:spcBef>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2800" b="1" dirty="0">
              <a:solidFill>
                <a:srgbClr val="FF0000"/>
              </a:solidFill>
            </a:endParaRPr>
          </a:p>
        </p:txBody>
      </p:sp>
    </p:spTree>
    <p:extLst>
      <p:ext uri="{BB962C8B-B14F-4D97-AF65-F5344CB8AC3E}">
        <p14:creationId xmlns:p14="http://schemas.microsoft.com/office/powerpoint/2010/main" val="3442828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64924" y="990600"/>
            <a:ext cx="10800000" cy="5181600"/>
          </a:xfrm>
        </p:spPr>
        <p:txBody>
          <a:bodyPr/>
          <a:lstStyle/>
          <a:p>
            <a:r>
              <a:rPr lang="fr-FR" b="1" dirty="0"/>
              <a:t>9) </a:t>
            </a:r>
            <a:r>
              <a:rPr lang="fr-FR" b="1" u="sng" dirty="0"/>
              <a:t>Les JRTT intégrés</a:t>
            </a:r>
          </a:p>
          <a:p>
            <a:endParaRPr lang="fr-FR" sz="800" dirty="0" smtClean="0"/>
          </a:p>
          <a:p>
            <a:endParaRPr lang="fr-FR" sz="800" dirty="0"/>
          </a:p>
          <a:p>
            <a:r>
              <a:rPr lang="fr-FR" u="sng" dirty="0"/>
              <a:t>Aujourd’hu</a:t>
            </a:r>
            <a:r>
              <a:rPr lang="fr-FR" dirty="0"/>
              <a:t>i :</a:t>
            </a:r>
          </a:p>
          <a:p>
            <a:pPr algn="just"/>
            <a:endParaRPr lang="fr-FR" dirty="0">
              <a:sym typeface="Symbol"/>
            </a:endParaRPr>
          </a:p>
          <a:p>
            <a:pPr marL="285750" indent="-285750" algn="just">
              <a:buFont typeface="Symbol" pitchFamily="18" charset="2"/>
              <a:buChar char="Þ"/>
            </a:pPr>
            <a:r>
              <a:rPr lang="fr-FR" dirty="0">
                <a:sym typeface="Symbol"/>
              </a:rPr>
              <a:t>JRTT intégrés </a:t>
            </a:r>
            <a:r>
              <a:rPr lang="fr-FR" dirty="0"/>
              <a:t>pré-positionnés dans le cycle de travail de </a:t>
            </a:r>
            <a:r>
              <a:rPr lang="fr-FR" dirty="0" err="1"/>
              <a:t>certain.e.s</a:t>
            </a:r>
            <a:r>
              <a:rPr lang="fr-FR" dirty="0"/>
              <a:t> agent.e.s à l’horaire fixe soit sous le régime de la substitution (acquis d’office) ou bien de l’acquisition (temps à réaliser pour obtenir le JRTT intégré).</a:t>
            </a:r>
            <a:endParaRPr lang="fr-FR" dirty="0">
              <a:sym typeface="Symbol"/>
            </a:endParaRPr>
          </a:p>
          <a:p>
            <a:pPr algn="just"/>
            <a:endParaRPr lang="fr-FR" dirty="0">
              <a:sym typeface="Symbol"/>
            </a:endParaRPr>
          </a:p>
          <a:p>
            <a:pPr algn="just"/>
            <a:r>
              <a:rPr lang="fr-FR" u="sng" dirty="0"/>
              <a:t>Au 1er janvier 2022 </a:t>
            </a:r>
            <a:r>
              <a:rPr lang="fr-FR" dirty="0"/>
              <a:t>:</a:t>
            </a:r>
          </a:p>
          <a:p>
            <a:pPr algn="just"/>
            <a:r>
              <a:rPr lang="fr-FR" sz="800" dirty="0" smtClean="0"/>
              <a:t> </a:t>
            </a:r>
            <a:endParaRPr lang="fr-FR" sz="800" dirty="0"/>
          </a:p>
          <a:p>
            <a:pPr marL="285750" lvl="0" indent="-285750" algn="just">
              <a:buFont typeface="Symbol" pitchFamily="18" charset="2"/>
              <a:buChar char="Þ"/>
            </a:pPr>
            <a:r>
              <a:rPr lang="fr-FR" dirty="0" smtClean="0"/>
              <a:t>JRTT</a:t>
            </a:r>
            <a:r>
              <a:rPr lang="fr-FR" dirty="0" smtClean="0">
                <a:solidFill>
                  <a:srgbClr val="071F32"/>
                </a:solidFill>
              </a:rPr>
              <a:t> </a:t>
            </a:r>
            <a:r>
              <a:rPr lang="fr-FR" dirty="0">
                <a:solidFill>
                  <a:srgbClr val="071F32"/>
                </a:solidFill>
              </a:rPr>
              <a:t>intégrés pré-positionnés dans le cycle de travail </a:t>
            </a:r>
            <a:r>
              <a:rPr lang="fr-FR" dirty="0" smtClean="0"/>
              <a:t>restent acquis </a:t>
            </a:r>
          </a:p>
          <a:p>
            <a:pPr algn="just"/>
            <a:endParaRPr lang="fr-FR" sz="800" dirty="0"/>
          </a:p>
          <a:p>
            <a:pPr algn="just"/>
            <a:endParaRPr lang="fr-FR" dirty="0"/>
          </a:p>
          <a:p>
            <a:endParaRPr lang="fr-FR" dirty="0">
              <a:latin typeface="Calibri"/>
              <a:ea typeface="Calibri"/>
              <a:cs typeface="Times New Roman"/>
            </a:endParaRPr>
          </a:p>
        </p:txBody>
      </p:sp>
      <p:sp>
        <p:nvSpPr>
          <p:cNvPr id="4" name="Titre 3"/>
          <p:cNvSpPr>
            <a:spLocks noGrp="1"/>
          </p:cNvSpPr>
          <p:nvPr>
            <p:ph type="title"/>
          </p:nvPr>
        </p:nvSpPr>
        <p:spPr>
          <a:xfrm>
            <a:off x="603024" y="553241"/>
            <a:ext cx="10800000" cy="468000"/>
          </a:xfrm>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10</a:t>
            </a:fld>
            <a:endParaRPr lang="fr-FR" dirty="0"/>
          </a:p>
        </p:txBody>
      </p:sp>
    </p:spTree>
    <p:extLst>
      <p:ext uri="{BB962C8B-B14F-4D97-AF65-F5344CB8AC3E}">
        <p14:creationId xmlns:p14="http://schemas.microsoft.com/office/powerpoint/2010/main" val="2729974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079500"/>
            <a:ext cx="10800000" cy="4694217"/>
          </a:xfrm>
        </p:spPr>
        <p:txBody>
          <a:bodyPr/>
          <a:lstStyle/>
          <a:p>
            <a:r>
              <a:rPr lang="fr-FR" b="1" dirty="0"/>
              <a:t>10) </a:t>
            </a:r>
            <a:r>
              <a:rPr lang="fr-FR" b="1" u="sng" dirty="0"/>
              <a:t>Les JRTT hors quota </a:t>
            </a:r>
          </a:p>
          <a:p>
            <a:endParaRPr lang="fr-FR" dirty="0"/>
          </a:p>
          <a:p>
            <a:r>
              <a:rPr lang="fr-FR" u="sng" dirty="0"/>
              <a:t>Aujourd’hui</a:t>
            </a:r>
            <a:r>
              <a:rPr lang="fr-FR" dirty="0"/>
              <a:t> :</a:t>
            </a:r>
          </a:p>
          <a:p>
            <a:endParaRPr lang="fr-FR" sz="800" dirty="0" smtClean="0">
              <a:sym typeface="Symbol"/>
            </a:endParaRPr>
          </a:p>
          <a:p>
            <a:endParaRPr lang="fr-FR" sz="800" dirty="0">
              <a:sym typeface="Symbol"/>
            </a:endParaRPr>
          </a:p>
          <a:p>
            <a:pPr marL="285750" indent="-285750" algn="just">
              <a:buFont typeface="Symbol" pitchFamily="18" charset="2"/>
              <a:buChar char="Þ"/>
            </a:pPr>
            <a:r>
              <a:rPr lang="fr-FR" smtClean="0">
                <a:sym typeface="Symbol"/>
              </a:rPr>
              <a:t>Acquisition </a:t>
            </a:r>
            <a:r>
              <a:rPr lang="fr-FR" dirty="0">
                <a:sym typeface="Symbol"/>
              </a:rPr>
              <a:t>de JRTT hors quota (non soumis à écrêtage) lors d’une absence en accident de service ou de trajet, </a:t>
            </a:r>
            <a:r>
              <a:rPr lang="fr-FR" dirty="0" smtClean="0">
                <a:sym typeface="Symbol"/>
              </a:rPr>
              <a:t>en </a:t>
            </a:r>
            <a:r>
              <a:rPr lang="fr-FR" dirty="0">
                <a:sym typeface="Symbol"/>
              </a:rPr>
              <a:t>maladie professionnelle ou </a:t>
            </a:r>
            <a:r>
              <a:rPr lang="fr-FR" dirty="0" smtClean="0">
                <a:sym typeface="Symbol"/>
              </a:rPr>
              <a:t>en </a:t>
            </a:r>
            <a:r>
              <a:rPr lang="fr-FR" dirty="0">
                <a:sym typeface="Symbol"/>
              </a:rPr>
              <a:t>congé </a:t>
            </a:r>
            <a:r>
              <a:rPr lang="fr-FR" smtClean="0">
                <a:sym typeface="Symbol"/>
              </a:rPr>
              <a:t>de maternité.</a:t>
            </a:r>
          </a:p>
          <a:p>
            <a:pPr algn="just"/>
            <a:endParaRPr lang="fr-FR" dirty="0">
              <a:sym typeface="Symbol"/>
            </a:endParaRPr>
          </a:p>
          <a:p>
            <a:pPr algn="just"/>
            <a:r>
              <a:rPr lang="fr-FR" u="sng" dirty="0" smtClean="0"/>
              <a:t>Au </a:t>
            </a:r>
            <a:r>
              <a:rPr lang="fr-FR" u="sng" dirty="0"/>
              <a:t>1er janvier 2022 </a:t>
            </a:r>
            <a:r>
              <a:rPr lang="fr-FR" dirty="0"/>
              <a:t>:</a:t>
            </a:r>
          </a:p>
          <a:p>
            <a:pPr algn="just"/>
            <a:endParaRPr lang="fr-FR" sz="800" dirty="0" smtClean="0"/>
          </a:p>
          <a:p>
            <a:pPr algn="just"/>
            <a:endParaRPr lang="fr-FR" sz="800" dirty="0"/>
          </a:p>
          <a:p>
            <a:pPr algn="just"/>
            <a:r>
              <a:rPr lang="fr-FR" dirty="0" smtClean="0">
                <a:sym typeface="Symbol"/>
              </a:rPr>
              <a:t> </a:t>
            </a:r>
            <a:r>
              <a:rPr lang="fr-FR" dirty="0">
                <a:sym typeface="Symbol"/>
              </a:rPr>
              <a:t>Suppression des JRTT hors quota.</a:t>
            </a:r>
          </a:p>
          <a:p>
            <a:pPr algn="just"/>
            <a:endParaRPr lang="fr-FR" sz="800" dirty="0">
              <a:sym typeface="Symbol"/>
            </a:endParaRPr>
          </a:p>
          <a:p>
            <a:pPr algn="just"/>
            <a:r>
              <a:rPr lang="fr-FR" dirty="0">
                <a:sym typeface="Symbol"/>
              </a:rPr>
              <a:t> </a:t>
            </a:r>
            <a:r>
              <a:rPr lang="fr-FR" dirty="0"/>
              <a:t>Les JRTT hors quota générés avant le 1er janvier 2022 seront conservés et pourront être consommés sans date limite définie à ce jour.</a:t>
            </a:r>
          </a:p>
          <a:p>
            <a:pPr algn="just"/>
            <a:endParaRPr lang="fr-FR" sz="1800" dirty="0">
              <a:latin typeface="Calibri"/>
              <a:ea typeface="Calibri"/>
              <a:cs typeface="Times New Roman"/>
            </a:endParaRPr>
          </a:p>
          <a:p>
            <a:pPr algn="just"/>
            <a:endParaRPr lang="fr-FR" sz="1800" dirty="0">
              <a:latin typeface="Calibri"/>
              <a:ea typeface="Calibri"/>
              <a:cs typeface="Times New Roman"/>
            </a:endParaRPr>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11</a:t>
            </a:fld>
            <a:endParaRPr lang="fr-FR" dirty="0"/>
          </a:p>
        </p:txBody>
      </p:sp>
    </p:spTree>
    <p:extLst>
      <p:ext uri="{BB962C8B-B14F-4D97-AF65-F5344CB8AC3E}">
        <p14:creationId xmlns:p14="http://schemas.microsoft.com/office/powerpoint/2010/main" val="2644051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64924" y="1016000"/>
            <a:ext cx="10800000" cy="5016500"/>
          </a:xfrm>
        </p:spPr>
        <p:txBody>
          <a:bodyPr/>
          <a:lstStyle/>
          <a:p>
            <a:r>
              <a:rPr lang="fr-FR" b="1" dirty="0"/>
              <a:t>11) </a:t>
            </a:r>
            <a:r>
              <a:rPr lang="fr-FR" b="1" u="sng" dirty="0"/>
              <a:t>Le </a:t>
            </a:r>
            <a:r>
              <a:rPr lang="fr-FR" b="1" u="sng" dirty="0" err="1"/>
              <a:t>badgeage</a:t>
            </a:r>
            <a:r>
              <a:rPr lang="fr-FR" b="1" u="sng" dirty="0"/>
              <a:t> unique </a:t>
            </a:r>
          </a:p>
          <a:p>
            <a:endParaRPr lang="fr-FR" dirty="0"/>
          </a:p>
          <a:p>
            <a:r>
              <a:rPr lang="fr-FR" u="sng" dirty="0"/>
              <a:t>Aujourd’hu</a:t>
            </a:r>
            <a:r>
              <a:rPr lang="fr-FR" dirty="0"/>
              <a:t>i :</a:t>
            </a:r>
          </a:p>
          <a:p>
            <a:endParaRPr lang="fr-FR" sz="800" dirty="0">
              <a:sym typeface="Symbol"/>
            </a:endParaRPr>
          </a:p>
          <a:p>
            <a:pPr algn="just"/>
            <a:r>
              <a:rPr lang="fr-FR" dirty="0">
                <a:sym typeface="Symbol"/>
              </a:rPr>
              <a:t> Forfaitisation de la journée à </a:t>
            </a:r>
            <a:r>
              <a:rPr lang="fr-FR" dirty="0" smtClean="0">
                <a:sym typeface="Symbol"/>
              </a:rPr>
              <a:t>7H48 et à 3h54 pour la demi-journée afin de pouvoir générer jusqu’à 22 JRTT par an.</a:t>
            </a:r>
            <a:endParaRPr lang="fr-FR" dirty="0">
              <a:sym typeface="Symbol"/>
            </a:endParaRPr>
          </a:p>
          <a:p>
            <a:pPr algn="just"/>
            <a:endParaRPr lang="fr-FR" dirty="0">
              <a:sym typeface="Symbol"/>
            </a:endParaRPr>
          </a:p>
          <a:p>
            <a:r>
              <a:rPr lang="fr-FR" u="sng" dirty="0" smtClean="0"/>
              <a:t>Au </a:t>
            </a:r>
            <a:r>
              <a:rPr lang="fr-FR" u="sng" dirty="0"/>
              <a:t>1er janvier 2022 </a:t>
            </a:r>
            <a:r>
              <a:rPr lang="fr-FR" dirty="0"/>
              <a:t>:</a:t>
            </a:r>
          </a:p>
          <a:p>
            <a:pPr algn="just"/>
            <a:endParaRPr lang="fr-FR" sz="800" dirty="0"/>
          </a:p>
          <a:p>
            <a:pPr algn="just"/>
            <a:r>
              <a:rPr lang="fr-FR" dirty="0">
                <a:sym typeface="Symbol"/>
              </a:rPr>
              <a:t> Forfaitisation de la journée à 7H54 et à 3h57 pour la demi-journée afin de pouvoir générer jusqu’à 24 JRTT par an.</a:t>
            </a:r>
          </a:p>
          <a:p>
            <a:pPr algn="just"/>
            <a:endParaRPr lang="fr-FR" sz="800" dirty="0"/>
          </a:p>
          <a:p>
            <a:pPr algn="just"/>
            <a:endParaRPr lang="fr-FR" sz="800" dirty="0" smtClean="0"/>
          </a:p>
          <a:p>
            <a:pPr algn="just"/>
            <a:endParaRPr lang="fr-FR" sz="800" dirty="0"/>
          </a:p>
          <a:p>
            <a:pPr algn="just"/>
            <a:r>
              <a:rPr lang="fr-FR" b="1" dirty="0"/>
              <a:t>12) </a:t>
            </a:r>
            <a:r>
              <a:rPr lang="fr-FR" b="1" u="sng" dirty="0"/>
              <a:t>Les absences valorisées </a:t>
            </a:r>
            <a:endParaRPr lang="fr-FR" b="1" u="sng" dirty="0" smtClean="0"/>
          </a:p>
          <a:p>
            <a:pPr algn="just"/>
            <a:endParaRPr lang="fr-FR" sz="800" b="1" dirty="0"/>
          </a:p>
          <a:p>
            <a:pPr algn="just"/>
            <a:r>
              <a:rPr lang="fr-FR" u="sng" dirty="0"/>
              <a:t>Aujourd’hu</a:t>
            </a:r>
            <a:r>
              <a:rPr lang="fr-FR" dirty="0"/>
              <a:t>i :</a:t>
            </a:r>
          </a:p>
          <a:p>
            <a:pPr algn="just"/>
            <a:endParaRPr lang="fr-FR" sz="800" dirty="0"/>
          </a:p>
          <a:p>
            <a:pPr algn="just"/>
            <a:r>
              <a:rPr lang="fr-FR" dirty="0">
                <a:sym typeface="Symbol"/>
              </a:rPr>
              <a:t> Forfait de 48 minutes pour une journée complète et de 24 minutes pour une demi-journée pour les absences suivantes : </a:t>
            </a:r>
            <a:r>
              <a:rPr lang="fr-FR" dirty="0"/>
              <a:t>Le congé paternité (3PAT), Le congé naissance (3NAI), l’absence pour examen de grossesse (3EMO), les absences formation et concours (4FOR, 4QUA, 4PC, 4CCR, 7JUR), l’absence mission et déplacements (7MD), les absences syndicales (6AS1, 6AS2, 6AS6, 6DS, 6FS).</a:t>
            </a:r>
          </a:p>
          <a:p>
            <a:pPr algn="just"/>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dirty="0"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12</a:t>
            </a:fld>
            <a:endParaRPr lang="fr-FR" dirty="0"/>
          </a:p>
        </p:txBody>
      </p:sp>
    </p:spTree>
    <p:extLst>
      <p:ext uri="{BB962C8B-B14F-4D97-AF65-F5344CB8AC3E}">
        <p14:creationId xmlns:p14="http://schemas.microsoft.com/office/powerpoint/2010/main" val="1051673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77624" y="1003300"/>
            <a:ext cx="10800000" cy="5156200"/>
          </a:xfrm>
        </p:spPr>
        <p:txBody>
          <a:bodyPr/>
          <a:lstStyle/>
          <a:p>
            <a:pPr algn="just"/>
            <a:endParaRPr lang="fr-FR" sz="800" dirty="0">
              <a:solidFill>
                <a:srgbClr val="000000"/>
              </a:solidFill>
              <a:latin typeface="Calibri"/>
              <a:ea typeface="Calibri"/>
              <a:cs typeface="Times New Roman"/>
            </a:endParaRPr>
          </a:p>
          <a:p>
            <a:pPr algn="just"/>
            <a:r>
              <a:rPr lang="fr-FR" u="sng" dirty="0"/>
              <a:t>Au 1er janvier 2022 </a:t>
            </a:r>
            <a:r>
              <a:rPr lang="fr-FR" dirty="0"/>
              <a:t>:</a:t>
            </a:r>
          </a:p>
          <a:p>
            <a:pPr algn="just"/>
            <a:endParaRPr lang="fr-FR" dirty="0"/>
          </a:p>
          <a:p>
            <a:pPr algn="just"/>
            <a:r>
              <a:rPr lang="fr-FR" dirty="0">
                <a:sym typeface="Symbol"/>
              </a:rPr>
              <a:t> Les </a:t>
            </a:r>
            <a:r>
              <a:rPr lang="fr-FR" dirty="0" smtClean="0">
                <a:sym typeface="Symbol"/>
              </a:rPr>
              <a:t>absences </a:t>
            </a:r>
            <a:r>
              <a:rPr lang="fr-FR" dirty="0" smtClean="0"/>
              <a:t>congé </a:t>
            </a:r>
            <a:r>
              <a:rPr lang="fr-FR" dirty="0"/>
              <a:t>paternité (</a:t>
            </a:r>
            <a:r>
              <a:rPr lang="fr-FR" dirty="0" smtClean="0"/>
              <a:t>3PAT), congé </a:t>
            </a:r>
            <a:r>
              <a:rPr lang="fr-FR" dirty="0"/>
              <a:t>naissance (3NAI</a:t>
            </a:r>
            <a:r>
              <a:rPr lang="fr-FR" dirty="0" smtClean="0"/>
              <a:t>) et examen </a:t>
            </a:r>
            <a:r>
              <a:rPr lang="fr-FR" dirty="0"/>
              <a:t>de grossesse (</a:t>
            </a:r>
            <a:r>
              <a:rPr lang="fr-FR" dirty="0" smtClean="0"/>
              <a:t>3EMO) ne </a:t>
            </a:r>
            <a:r>
              <a:rPr lang="fr-FR" dirty="0"/>
              <a:t>seront plus valorisées.</a:t>
            </a:r>
          </a:p>
          <a:p>
            <a:pPr algn="just"/>
            <a:endParaRPr lang="fr-FR" dirty="0"/>
          </a:p>
          <a:p>
            <a:pPr marL="285750" indent="-285750" algn="just">
              <a:buFont typeface="Symbol" pitchFamily="18" charset="2"/>
              <a:buChar char="Þ"/>
            </a:pPr>
            <a:r>
              <a:rPr lang="fr-FR" dirty="0">
                <a:sym typeface="Symbol"/>
              </a:rPr>
              <a:t>Agent.e.s à l’horaire variable : forfaitisation de 54 minutes pour une journée complète et de 27 minutes pour une demi-journée.</a:t>
            </a:r>
          </a:p>
          <a:p>
            <a:pPr algn="just"/>
            <a:endParaRPr lang="fr-FR" dirty="0">
              <a:sym typeface="Symbol"/>
            </a:endParaRPr>
          </a:p>
          <a:p>
            <a:pPr marL="285750" indent="-285750" algn="just">
              <a:buFont typeface="Symbol" pitchFamily="18" charset="2"/>
              <a:buChar char="Þ"/>
            </a:pPr>
            <a:r>
              <a:rPr lang="fr-FR" dirty="0" smtClean="0"/>
              <a:t>Agent.e.s </a:t>
            </a:r>
            <a:r>
              <a:rPr lang="fr-FR" dirty="0"/>
              <a:t>à l’horaire fixe :  Temps de travail prévu de la journée couvert par </a:t>
            </a:r>
            <a:r>
              <a:rPr lang="fr-FR" dirty="0" smtClean="0"/>
              <a:t>l’absence.</a:t>
            </a:r>
          </a:p>
          <a:p>
            <a:pPr algn="just"/>
            <a:endParaRPr lang="fr-FR" dirty="0"/>
          </a:p>
          <a:p>
            <a:pPr marL="501750" lvl="2" indent="-285750" algn="just">
              <a:buFont typeface="Wingdings" panose="05000000000000000000" pitchFamily="2" charset="2"/>
              <a:buChar char="Ø"/>
            </a:pPr>
            <a:r>
              <a:rPr lang="fr-FR" dirty="0" smtClean="0"/>
              <a:t>Ex</a:t>
            </a:r>
            <a:r>
              <a:rPr lang="fr-FR" dirty="0"/>
              <a:t> : </a:t>
            </a:r>
            <a:r>
              <a:rPr lang="fr-FR" dirty="0" err="1"/>
              <a:t>un.e</a:t>
            </a:r>
            <a:r>
              <a:rPr lang="fr-FR" dirty="0"/>
              <a:t> </a:t>
            </a:r>
            <a:r>
              <a:rPr lang="fr-FR" dirty="0" err="1"/>
              <a:t>agent.e</a:t>
            </a:r>
            <a:r>
              <a:rPr lang="fr-FR" dirty="0"/>
              <a:t> sans sujétion avec horaires suivants </a:t>
            </a:r>
            <a:r>
              <a:rPr lang="fr-FR" dirty="0" smtClean="0"/>
              <a:t>du </a:t>
            </a:r>
            <a:r>
              <a:rPr lang="fr-FR" dirty="0"/>
              <a:t>lundi au jeudi : 7h30-12h00 et 13h00 16h30 soit 1h00 </a:t>
            </a:r>
            <a:r>
              <a:rPr lang="fr-FR" dirty="0" smtClean="0"/>
              <a:t>	de  crédit </a:t>
            </a:r>
            <a:r>
              <a:rPr lang="fr-FR" dirty="0"/>
              <a:t>par jour aura le </a:t>
            </a:r>
            <a:r>
              <a:rPr lang="fr-FR" dirty="0" smtClean="0"/>
              <a:t>même crédit </a:t>
            </a:r>
            <a:r>
              <a:rPr lang="fr-FR" dirty="0"/>
              <a:t>(1h00) qu’il soit absent la journée ou la </a:t>
            </a:r>
            <a:r>
              <a:rPr lang="fr-FR" dirty="0" smtClean="0"/>
              <a:t>demi-journée.</a:t>
            </a:r>
          </a:p>
          <a:p>
            <a:pPr algn="just"/>
            <a:r>
              <a:rPr lang="fr-FR" dirty="0"/>
              <a:t> </a:t>
            </a:r>
            <a:r>
              <a:rPr lang="fr-FR" dirty="0" smtClean="0"/>
              <a:t>      	</a:t>
            </a:r>
            <a:r>
              <a:rPr lang="fr-FR" dirty="0" err="1" smtClean="0"/>
              <a:t>Ce.tte</a:t>
            </a:r>
            <a:r>
              <a:rPr lang="fr-FR" dirty="0" smtClean="0"/>
              <a:t> </a:t>
            </a:r>
            <a:r>
              <a:rPr lang="fr-FR" dirty="0"/>
              <a:t>même </a:t>
            </a:r>
            <a:r>
              <a:rPr lang="fr-FR" dirty="0" err="1"/>
              <a:t>agent.e</a:t>
            </a:r>
            <a:r>
              <a:rPr lang="fr-FR" dirty="0"/>
              <a:t> effectuant le vendredi les horaires suivants : 7h30-12h00 et 13h00-15h00 soit 30 mn de      </a:t>
            </a:r>
            <a:r>
              <a:rPr lang="fr-FR" dirty="0" smtClean="0"/>
              <a:t>                                                  	débit </a:t>
            </a:r>
            <a:r>
              <a:rPr lang="fr-FR" dirty="0"/>
              <a:t>ce jour aura le même débit (30 mn) qu’il soit absent la journée ou la demi-journée</a:t>
            </a:r>
            <a:r>
              <a:rPr lang="fr-FR" dirty="0" smtClean="0"/>
              <a:t>.</a:t>
            </a:r>
          </a:p>
          <a:p>
            <a:pPr algn="just"/>
            <a:endParaRPr lang="fr-FR" dirty="0" smtClean="0"/>
          </a:p>
          <a:p>
            <a:pPr algn="just"/>
            <a:endParaRPr lang="fr-FR" dirty="0"/>
          </a:p>
          <a:p>
            <a:pPr marL="285750" indent="-285750">
              <a:buFont typeface="Symbol" pitchFamily="18" charset="2"/>
              <a:buChar char="Þ"/>
            </a:pPr>
            <a:endParaRPr lang="fr-FR" sz="1800" dirty="0">
              <a:solidFill>
                <a:srgbClr val="000000"/>
              </a:solidFill>
              <a:latin typeface="Calibri"/>
              <a:ea typeface="Calibri"/>
              <a:cs typeface="Times New Roman"/>
            </a:endParaRPr>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13</a:t>
            </a:fld>
            <a:endParaRPr lang="fr-FR" dirty="0"/>
          </a:p>
        </p:txBody>
      </p:sp>
    </p:spTree>
    <p:extLst>
      <p:ext uri="{BB962C8B-B14F-4D97-AF65-F5344CB8AC3E}">
        <p14:creationId xmlns:p14="http://schemas.microsoft.com/office/powerpoint/2010/main" val="200855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77624" y="977900"/>
            <a:ext cx="10800000" cy="5448300"/>
          </a:xfrm>
        </p:spPr>
        <p:txBody>
          <a:bodyPr/>
          <a:lstStyle/>
          <a:p>
            <a:r>
              <a:rPr lang="fr-FR" b="1" dirty="0"/>
              <a:t>13) </a:t>
            </a:r>
            <a:r>
              <a:rPr lang="fr-FR" b="1" u="sng" dirty="0"/>
              <a:t>La journée de solidarité </a:t>
            </a:r>
          </a:p>
          <a:p>
            <a:endParaRPr lang="fr-FR" dirty="0"/>
          </a:p>
          <a:p>
            <a:r>
              <a:rPr lang="fr-FR" u="sng" dirty="0"/>
              <a:t>Aujourd’hui</a:t>
            </a:r>
            <a:r>
              <a:rPr lang="fr-FR" dirty="0"/>
              <a:t> : </a:t>
            </a:r>
            <a:endParaRPr lang="fr-FR" dirty="0" smtClean="0"/>
          </a:p>
          <a:p>
            <a:endParaRPr lang="fr-FR" sz="800" dirty="0"/>
          </a:p>
          <a:p>
            <a:pPr marL="285750" indent="-285750">
              <a:buFont typeface="Symbol" pitchFamily="18" charset="2"/>
              <a:buChar char="Þ"/>
            </a:pPr>
            <a:r>
              <a:rPr lang="fr-FR" dirty="0" smtClean="0">
                <a:sym typeface="Symbol"/>
              </a:rPr>
              <a:t>P</a:t>
            </a:r>
            <a:r>
              <a:rPr lang="fr-FR" dirty="0" smtClean="0"/>
              <a:t>ossibilité </a:t>
            </a:r>
            <a:r>
              <a:rPr lang="fr-FR" dirty="0"/>
              <a:t>de céder soit 1 CA, 1 JRTT ou 1 jour de récupération que ce soit de l’année A ou A-1 au titre de la solidarité</a:t>
            </a:r>
            <a:r>
              <a:rPr lang="fr-FR" dirty="0" smtClean="0"/>
              <a:t>.</a:t>
            </a:r>
          </a:p>
          <a:p>
            <a:endParaRPr lang="fr-FR" sz="800" dirty="0"/>
          </a:p>
          <a:p>
            <a:r>
              <a:rPr lang="fr-FR" dirty="0">
                <a:sym typeface="Symbol"/>
              </a:rPr>
              <a:t>  Saisie de la régularisation par le.la gestionnaire </a:t>
            </a:r>
            <a:r>
              <a:rPr lang="fr-FR" dirty="0"/>
              <a:t>dans ChronoTime.</a:t>
            </a:r>
          </a:p>
          <a:p>
            <a:endParaRPr lang="fr-FR" dirty="0"/>
          </a:p>
          <a:p>
            <a:r>
              <a:rPr lang="fr-FR" u="sng" dirty="0"/>
              <a:t>Au 1er janvier 2022 </a:t>
            </a:r>
            <a:r>
              <a:rPr lang="fr-FR" dirty="0"/>
              <a:t>:</a:t>
            </a:r>
          </a:p>
          <a:p>
            <a:endParaRPr lang="fr-FR" dirty="0"/>
          </a:p>
          <a:p>
            <a:pPr marL="285750" indent="-285750">
              <a:buFont typeface="Symbol" pitchFamily="18" charset="2"/>
              <a:buChar char="Þ"/>
            </a:pPr>
            <a:r>
              <a:rPr lang="fr-FR" dirty="0" smtClean="0">
                <a:sym typeface="Symbol"/>
              </a:rPr>
              <a:t>Prélèvement </a:t>
            </a:r>
            <a:r>
              <a:rPr lang="fr-FR" dirty="0">
                <a:sym typeface="Symbol"/>
              </a:rPr>
              <a:t>automatique de la jo</a:t>
            </a:r>
            <a:r>
              <a:rPr lang="fr-FR" dirty="0"/>
              <a:t>urnée de solidarité en heures sur le compteur débit/crédit au 1er juin ou à la date </a:t>
            </a:r>
            <a:r>
              <a:rPr lang="fr-FR" dirty="0" smtClean="0"/>
              <a:t>d’arrivée </a:t>
            </a:r>
            <a:r>
              <a:rPr lang="fr-FR" dirty="0"/>
              <a:t>de l’</a:t>
            </a:r>
            <a:r>
              <a:rPr lang="fr-FR" dirty="0" err="1"/>
              <a:t>agent.e</a:t>
            </a:r>
            <a:r>
              <a:rPr lang="fr-FR" dirty="0"/>
              <a:t> si celle-ci intervient après le 1er juin</a:t>
            </a:r>
            <a:r>
              <a:rPr lang="fr-FR" dirty="0" smtClean="0"/>
              <a:t>.</a:t>
            </a:r>
          </a:p>
          <a:p>
            <a:endParaRPr lang="fr-FR" sz="800" dirty="0"/>
          </a:p>
          <a:p>
            <a:pPr marL="285750" indent="-285750">
              <a:buFont typeface="Symbol" pitchFamily="18" charset="2"/>
              <a:buChar char="Þ"/>
            </a:pPr>
            <a:r>
              <a:rPr lang="fr-FR" dirty="0">
                <a:sym typeface="Symbol"/>
              </a:rPr>
              <a:t>Prise en compte de la quotité de travail et de la sujétion dans le calcul des heures déduites.</a:t>
            </a:r>
          </a:p>
          <a:p>
            <a:endParaRPr lang="fr-FR" dirty="0"/>
          </a:p>
          <a:p>
            <a:pPr marL="285750" indent="-285750">
              <a:buFont typeface="Wingdings" panose="05000000000000000000" pitchFamily="2" charset="2"/>
              <a:buChar char="Ø"/>
            </a:pPr>
            <a:r>
              <a:rPr lang="fr-FR" dirty="0"/>
              <a:t>Ex : </a:t>
            </a:r>
            <a:r>
              <a:rPr lang="fr-FR" dirty="0" err="1"/>
              <a:t>Agent.e</a:t>
            </a:r>
            <a:r>
              <a:rPr lang="fr-FR" dirty="0"/>
              <a:t> à 100% sans sujétion : débit de 7h00 sur son compteur débit/crédit.</a:t>
            </a:r>
          </a:p>
          <a:p>
            <a:r>
              <a:rPr lang="fr-FR" dirty="0"/>
              <a:t>             </a:t>
            </a:r>
            <a:r>
              <a:rPr lang="fr-FR" dirty="0" err="1"/>
              <a:t>Agent.e</a:t>
            </a:r>
            <a:r>
              <a:rPr lang="fr-FR" dirty="0"/>
              <a:t> à 100% avec une sujétion 2 : débit de 6h48 sur son compteur débit/crédit. </a:t>
            </a:r>
          </a:p>
          <a:p>
            <a:r>
              <a:rPr lang="fr-FR" dirty="0"/>
              <a:t>             </a:t>
            </a:r>
            <a:r>
              <a:rPr lang="fr-FR" dirty="0" err="1"/>
              <a:t>Agent.e</a:t>
            </a:r>
            <a:r>
              <a:rPr lang="fr-FR" dirty="0"/>
              <a:t> à 80% sans sujétion : débit de 5h36 sur son compteur débit/crédit. </a:t>
            </a:r>
          </a:p>
          <a:p>
            <a:r>
              <a:rPr lang="fr-FR" dirty="0"/>
              <a:t>             </a:t>
            </a:r>
            <a:r>
              <a:rPr lang="fr-FR" dirty="0" err="1"/>
              <a:t>Agent.e</a:t>
            </a:r>
            <a:r>
              <a:rPr lang="fr-FR" dirty="0"/>
              <a:t> à 80% avec une sujétion 2 : débit de 5h27 sur son compteur débit/crédit.</a:t>
            </a:r>
          </a:p>
          <a:p>
            <a:endParaRPr lang="fr-FR" dirty="0"/>
          </a:p>
        </p:txBody>
      </p:sp>
      <p:sp>
        <p:nvSpPr>
          <p:cNvPr id="4" name="Titre 3"/>
          <p:cNvSpPr>
            <a:spLocks noGrp="1"/>
          </p:cNvSpPr>
          <p:nvPr>
            <p:ph type="title"/>
          </p:nvPr>
        </p:nvSpPr>
        <p:spPr>
          <a:xfrm>
            <a:off x="552224" y="477041"/>
            <a:ext cx="10800000" cy="468000"/>
          </a:xfrm>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14</a:t>
            </a:fld>
            <a:endParaRPr lang="fr-FR" dirty="0"/>
          </a:p>
        </p:txBody>
      </p:sp>
    </p:spTree>
    <p:extLst>
      <p:ext uri="{BB962C8B-B14F-4D97-AF65-F5344CB8AC3E}">
        <p14:creationId xmlns:p14="http://schemas.microsoft.com/office/powerpoint/2010/main" val="195052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28424" y="1028700"/>
            <a:ext cx="10800000" cy="4770417"/>
          </a:xfrm>
        </p:spPr>
        <p:txBody>
          <a:bodyPr/>
          <a:lstStyle/>
          <a:p>
            <a:r>
              <a:rPr lang="fr-FR" b="1" dirty="0"/>
              <a:t>14) </a:t>
            </a:r>
            <a:r>
              <a:rPr lang="fr-FR" b="1" u="sng" dirty="0"/>
              <a:t>Les dons de jours </a:t>
            </a:r>
          </a:p>
          <a:p>
            <a:endParaRPr lang="fr-FR" dirty="0" smtClean="0"/>
          </a:p>
          <a:p>
            <a:endParaRPr lang="fr-FR" dirty="0"/>
          </a:p>
          <a:p>
            <a:r>
              <a:rPr lang="fr-FR" u="sng" dirty="0"/>
              <a:t>Aujourd’hui</a:t>
            </a:r>
            <a:r>
              <a:rPr lang="fr-FR" dirty="0"/>
              <a:t> :</a:t>
            </a:r>
          </a:p>
          <a:p>
            <a:endParaRPr lang="fr-FR" dirty="0"/>
          </a:p>
          <a:p>
            <a:r>
              <a:rPr lang="fr-FR" dirty="0">
                <a:sym typeface="Symbol"/>
              </a:rPr>
              <a:t> </a:t>
            </a:r>
            <a:r>
              <a:rPr lang="fr-FR" dirty="0"/>
              <a:t>Les jours attribués au titre d’une année A peuvent être consommés jusqu’au 31 mars de l’année A+1. Une anomalie bloquante apparait sur les dossiers à cette date pour la restitution des jours non consommés.</a:t>
            </a:r>
          </a:p>
          <a:p>
            <a:endParaRPr lang="fr-FR" dirty="0" smtClean="0"/>
          </a:p>
          <a:p>
            <a:endParaRPr lang="fr-FR" dirty="0"/>
          </a:p>
          <a:p>
            <a:r>
              <a:rPr lang="fr-FR" u="sng" dirty="0"/>
              <a:t>Au 1er janvier 2022</a:t>
            </a:r>
            <a:r>
              <a:rPr lang="fr-FR" dirty="0"/>
              <a:t> :</a:t>
            </a:r>
          </a:p>
          <a:p>
            <a:endParaRPr lang="fr-FR" dirty="0"/>
          </a:p>
          <a:p>
            <a:r>
              <a:rPr lang="fr-FR" dirty="0">
                <a:sym typeface="Symbol"/>
              </a:rPr>
              <a:t> </a:t>
            </a:r>
            <a:r>
              <a:rPr lang="fr-FR" dirty="0"/>
              <a:t>Les jours attribués au titre d’une année A pourront être consommés jusqu’au 31 décembre sans possibilité de report sur le premier trimestre A+1. Une anomalie bloquante apparaitra sur les dossiers à cette date pour la restitution des jours non consommés.</a:t>
            </a:r>
          </a:p>
          <a:p>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15</a:t>
            </a:fld>
            <a:endParaRPr lang="fr-FR" dirty="0"/>
          </a:p>
        </p:txBody>
      </p:sp>
    </p:spTree>
    <p:extLst>
      <p:ext uri="{BB962C8B-B14F-4D97-AF65-F5344CB8AC3E}">
        <p14:creationId xmlns:p14="http://schemas.microsoft.com/office/powerpoint/2010/main" val="437754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041400"/>
            <a:ext cx="11030176" cy="4732317"/>
          </a:xfrm>
        </p:spPr>
        <p:txBody>
          <a:bodyPr/>
          <a:lstStyle/>
          <a:p>
            <a:pPr algn="just"/>
            <a:r>
              <a:rPr lang="fr-FR" b="1" dirty="0"/>
              <a:t>15) </a:t>
            </a:r>
            <a:r>
              <a:rPr lang="fr-FR" b="1" u="sng" dirty="0"/>
              <a:t>CET 2</a:t>
            </a:r>
          </a:p>
          <a:p>
            <a:pPr algn="just"/>
            <a:endParaRPr lang="fr-FR" dirty="0"/>
          </a:p>
          <a:p>
            <a:pPr algn="just"/>
            <a:r>
              <a:rPr lang="fr-FR" u="sng" dirty="0"/>
              <a:t>Aujourd’hui</a:t>
            </a:r>
            <a:r>
              <a:rPr lang="fr-FR" dirty="0"/>
              <a:t> :</a:t>
            </a:r>
          </a:p>
          <a:p>
            <a:pPr algn="just"/>
            <a:endParaRPr lang="fr-FR" dirty="0"/>
          </a:p>
          <a:p>
            <a:pPr algn="just"/>
            <a:r>
              <a:rPr lang="fr-FR" dirty="0">
                <a:sym typeface="Symbol"/>
              </a:rPr>
              <a:t> </a:t>
            </a:r>
            <a:r>
              <a:rPr lang="fr-FR" dirty="0"/>
              <a:t>Les congés non consommés peuvent être épargnés jusqu’au 31 mars de l’année A+1.</a:t>
            </a:r>
          </a:p>
          <a:p>
            <a:pPr algn="just"/>
            <a:endParaRPr lang="fr-FR" u="sng" dirty="0"/>
          </a:p>
          <a:p>
            <a:pPr algn="just"/>
            <a:r>
              <a:rPr lang="fr-FR" u="sng" dirty="0"/>
              <a:t>Au 1er janvier 2022</a:t>
            </a:r>
            <a:r>
              <a:rPr lang="fr-FR" dirty="0"/>
              <a:t> :</a:t>
            </a:r>
          </a:p>
          <a:p>
            <a:pPr algn="just"/>
            <a:endParaRPr lang="fr-FR" dirty="0"/>
          </a:p>
          <a:p>
            <a:pPr marL="285750" indent="-285750" algn="just">
              <a:buFont typeface="Symbol" pitchFamily="18" charset="2"/>
              <a:buChar char="Þ"/>
            </a:pPr>
            <a:r>
              <a:rPr lang="fr-FR" dirty="0"/>
              <a:t>Les CA devront être épargnés jusqu’au 31 décembre dernier délai. Seuls les JRTT pourront être épargnés jusqu’au 31 mars A+1.</a:t>
            </a:r>
          </a:p>
          <a:p>
            <a:pPr marL="285750" indent="-285750" algn="just">
              <a:buFont typeface="Symbol" pitchFamily="18" charset="2"/>
              <a:buChar char="Þ"/>
            </a:pPr>
            <a:endParaRPr lang="fr-FR" dirty="0" smtClean="0"/>
          </a:p>
          <a:p>
            <a:pPr marL="285750" indent="-285750" algn="just">
              <a:buFont typeface="Symbol" pitchFamily="18" charset="2"/>
              <a:buChar char="Þ"/>
            </a:pPr>
            <a:endParaRPr lang="fr-FR" dirty="0"/>
          </a:p>
          <a:p>
            <a:pPr algn="just"/>
            <a:r>
              <a:rPr lang="fr-FR" dirty="0"/>
              <a:t>        Du fait de l’obligation de consommer au moins 20 CA par année civile pour </a:t>
            </a:r>
            <a:r>
              <a:rPr lang="fr-FR" dirty="0" err="1"/>
              <a:t>un.e</a:t>
            </a:r>
            <a:r>
              <a:rPr lang="fr-FR" dirty="0"/>
              <a:t> </a:t>
            </a:r>
            <a:r>
              <a:rPr lang="fr-FR" dirty="0" err="1"/>
              <a:t>agent.e</a:t>
            </a:r>
            <a:r>
              <a:rPr lang="fr-FR" dirty="0"/>
              <a:t> à temps plein, </a:t>
            </a:r>
            <a:r>
              <a:rPr lang="fr-FR" dirty="0" err="1"/>
              <a:t>celui.celle-ci</a:t>
            </a:r>
            <a:r>
              <a:rPr lang="fr-FR" dirty="0"/>
              <a:t> ne pourra épargner plus de 5 CA + 2 jours de fractionnement soit un total de 7 jours maximum sur son CET2. Par contre, la totalité des reliquats de JRTT pourront être </a:t>
            </a:r>
            <a:r>
              <a:rPr lang="fr-FR" dirty="0" smtClean="0"/>
              <a:t>épargnés dans la limite du plafond de 60 jours épargnés.</a:t>
            </a:r>
            <a:endParaRPr lang="fr-FR" dirty="0"/>
          </a:p>
          <a:p>
            <a:endParaRPr lang="fr-FR" dirty="0" smtClean="0"/>
          </a:p>
          <a:p>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16</a:t>
            </a:fld>
            <a:endParaRPr lang="fr-FR"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616899" y="4261799"/>
            <a:ext cx="417195" cy="417195"/>
          </a:xfrm>
          <a:prstGeom prst="rect">
            <a:avLst/>
          </a:prstGeom>
        </p:spPr>
      </p:pic>
    </p:spTree>
    <p:extLst>
      <p:ext uri="{BB962C8B-B14F-4D97-AF65-F5344CB8AC3E}">
        <p14:creationId xmlns:p14="http://schemas.microsoft.com/office/powerpoint/2010/main" val="254476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130300"/>
            <a:ext cx="10800000" cy="4775200"/>
          </a:xfrm>
        </p:spPr>
        <p:txBody>
          <a:bodyPr/>
          <a:lstStyle/>
          <a:p>
            <a:pPr algn="just"/>
            <a:r>
              <a:rPr lang="fr-FR" dirty="0">
                <a:sym typeface="Symbol"/>
              </a:rPr>
              <a:t> </a:t>
            </a:r>
            <a:r>
              <a:rPr lang="fr-FR" dirty="0"/>
              <a:t>Possibilité de faire monétiser ou de transformer des jours en points RAFP dans un maximum de 2 jours CET2. </a:t>
            </a:r>
          </a:p>
          <a:p>
            <a:pPr algn="just"/>
            <a:endParaRPr lang="fr-FR" dirty="0"/>
          </a:p>
          <a:p>
            <a:pPr algn="just"/>
            <a:r>
              <a:rPr lang="fr-FR" dirty="0">
                <a:sym typeface="Symbol"/>
              </a:rPr>
              <a:t> </a:t>
            </a:r>
            <a:r>
              <a:rPr lang="fr-FR" dirty="0"/>
              <a:t>L’</a:t>
            </a:r>
            <a:r>
              <a:rPr lang="fr-FR" dirty="0" err="1"/>
              <a:t>agent.e</a:t>
            </a:r>
            <a:r>
              <a:rPr lang="fr-FR" dirty="0"/>
              <a:t> devra disposer d’un minimum de 15 jours après la monétisation ou la transformation en points RAFP de ses jours CET2.</a:t>
            </a:r>
          </a:p>
          <a:p>
            <a:pPr algn="just"/>
            <a:endParaRPr lang="fr-FR" dirty="0"/>
          </a:p>
          <a:p>
            <a:pPr marL="285750" indent="-285750" algn="just">
              <a:buFont typeface="Symbol" pitchFamily="18" charset="2"/>
              <a:buChar char="Þ"/>
            </a:pPr>
            <a:r>
              <a:rPr lang="fr-FR" dirty="0">
                <a:sym typeface="Symbol"/>
              </a:rPr>
              <a:t>P</a:t>
            </a:r>
            <a:r>
              <a:rPr lang="fr-FR" dirty="0"/>
              <a:t>ossibilité de cumuler deux demandes différentes (monétisation + points RAFP) sans dépasser les 2 jours au total.</a:t>
            </a:r>
          </a:p>
          <a:p>
            <a:pPr algn="just"/>
            <a:endParaRPr lang="fr-FR" dirty="0"/>
          </a:p>
          <a:p>
            <a:pPr algn="just"/>
            <a:r>
              <a:rPr lang="fr-FR" dirty="0">
                <a:sym typeface="Symbol"/>
              </a:rPr>
              <a:t></a:t>
            </a:r>
            <a:r>
              <a:rPr lang="fr-FR" dirty="0" err="1"/>
              <a:t>L’agent.e</a:t>
            </a:r>
            <a:r>
              <a:rPr lang="fr-FR" dirty="0"/>
              <a:t> pourra faire sa demande dans ChronoTime (sans validation du supérieur) aux dates de la campagne qui lui seront communiquées par son SRH. Un blocage se fera lors de la saisie si l’agent ne dispose pas d’un solde suffisant de jours CET2.</a:t>
            </a:r>
          </a:p>
          <a:p>
            <a:pPr algn="just"/>
            <a:endParaRPr lang="fr-FR" dirty="0"/>
          </a:p>
          <a:p>
            <a:pPr algn="just"/>
            <a:r>
              <a:rPr lang="fr-FR" dirty="0">
                <a:sym typeface="Symbol"/>
              </a:rPr>
              <a:t></a:t>
            </a:r>
            <a:r>
              <a:rPr lang="fr-FR" dirty="0"/>
              <a:t>Les agent.e.s stagiaires ne pourront pas bénéficier de ce dispositif l’année de leur stage (y compris s’ils disposent de jours suffisants sur leur CET2). </a:t>
            </a:r>
          </a:p>
          <a:p>
            <a:pPr algn="just"/>
            <a:endParaRPr lang="fr-FR" dirty="0"/>
          </a:p>
          <a:p>
            <a:pPr algn="just"/>
            <a:r>
              <a:rPr lang="fr-FR" dirty="0">
                <a:sym typeface="Symbol"/>
              </a:rPr>
              <a:t></a:t>
            </a:r>
            <a:r>
              <a:rPr lang="fr-FR" dirty="0"/>
              <a:t>Les agent.e.s </a:t>
            </a:r>
            <a:r>
              <a:rPr lang="fr-FR" dirty="0" err="1"/>
              <a:t>contractuel.les.s</a:t>
            </a:r>
            <a:r>
              <a:rPr lang="fr-FR" dirty="0"/>
              <a:t>, ne </a:t>
            </a:r>
            <a:r>
              <a:rPr lang="fr-FR" dirty="0" smtClean="0"/>
              <a:t>pourront pas </a:t>
            </a:r>
            <a:r>
              <a:rPr lang="fr-FR" dirty="0"/>
              <a:t>bénéficier de la conversion en points RAFP du fait de leur non affiliation à la CNRACL</a:t>
            </a:r>
            <a:r>
              <a:rPr lang="fr-FR" dirty="0" smtClean="0"/>
              <a:t>.</a:t>
            </a:r>
          </a:p>
          <a:p>
            <a:pPr algn="just"/>
            <a:endParaRPr lang="fr-FR" dirty="0" smtClean="0"/>
          </a:p>
          <a:p>
            <a:pPr algn="just"/>
            <a:endParaRPr lang="fr-FR" dirty="0"/>
          </a:p>
          <a:p>
            <a:pPr algn="just"/>
            <a:endParaRPr lang="fr-FR" dirty="0"/>
          </a:p>
          <a:p>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dirty="0"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17</a:t>
            </a:fld>
            <a:endParaRPr lang="fr-FR" dirty="0"/>
          </a:p>
        </p:txBody>
      </p:sp>
    </p:spTree>
    <p:extLst>
      <p:ext uri="{BB962C8B-B14F-4D97-AF65-F5344CB8AC3E}">
        <p14:creationId xmlns:p14="http://schemas.microsoft.com/office/powerpoint/2010/main" val="450056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206500"/>
            <a:ext cx="10800000" cy="4876800"/>
          </a:xfrm>
        </p:spPr>
        <p:txBody>
          <a:bodyPr/>
          <a:lstStyle/>
          <a:p>
            <a:pPr marL="285750" indent="-285750">
              <a:buFont typeface="Symbol" pitchFamily="18" charset="2"/>
              <a:buChar char="Þ"/>
            </a:pPr>
            <a:r>
              <a:rPr lang="fr-FR" dirty="0" smtClean="0"/>
              <a:t>Le </a:t>
            </a:r>
            <a:r>
              <a:rPr lang="fr-FR" dirty="0"/>
              <a:t>montant forfaitaire pour l’indemnisation est fixé par décret et varie selon la catégorie de l’agent. En 2021, ce montant est fixé comme suit </a:t>
            </a:r>
            <a:r>
              <a:rPr lang="fr-FR" dirty="0" smtClean="0"/>
              <a:t>:</a:t>
            </a:r>
          </a:p>
          <a:p>
            <a:endParaRPr lang="fr-FR" dirty="0"/>
          </a:p>
          <a:p>
            <a:pPr lvl="0"/>
            <a:r>
              <a:rPr lang="fr-FR" dirty="0"/>
              <a:t>Catégorie A : 135 € brut / jour</a:t>
            </a:r>
          </a:p>
          <a:p>
            <a:pPr lvl="0"/>
            <a:r>
              <a:rPr lang="fr-FR" dirty="0"/>
              <a:t>Catégorie B : 90 € brut / jour</a:t>
            </a:r>
          </a:p>
          <a:p>
            <a:pPr lvl="0"/>
            <a:r>
              <a:rPr lang="fr-FR" dirty="0"/>
              <a:t>Catégorie C : 75 € brut / </a:t>
            </a:r>
            <a:r>
              <a:rPr lang="fr-FR" dirty="0" smtClean="0"/>
              <a:t>jour</a:t>
            </a:r>
          </a:p>
          <a:p>
            <a:pPr lvl="0"/>
            <a:endParaRPr lang="fr-FR" dirty="0" smtClean="0"/>
          </a:p>
          <a:p>
            <a:pPr lvl="0"/>
            <a:endParaRPr lang="fr-FR" dirty="0"/>
          </a:p>
          <a:p>
            <a:r>
              <a:rPr lang="fr-FR" b="1" dirty="0"/>
              <a:t>16) </a:t>
            </a:r>
            <a:r>
              <a:rPr lang="fr-FR" b="1" u="sng" dirty="0"/>
              <a:t>Paramétrage des nouveaux horaires dans ChronoTime</a:t>
            </a:r>
          </a:p>
          <a:p>
            <a:pPr algn="just"/>
            <a:endParaRPr lang="fr-FR" dirty="0"/>
          </a:p>
          <a:p>
            <a:pPr algn="just"/>
            <a:r>
              <a:rPr lang="fr-FR" dirty="0">
                <a:sym typeface="Symbol"/>
              </a:rPr>
              <a:t> </a:t>
            </a:r>
            <a:r>
              <a:rPr lang="fr-FR" dirty="0"/>
              <a:t>Chaque gestionnaire ou CTT devra affecter les </a:t>
            </a:r>
            <a:r>
              <a:rPr lang="fr-FR" dirty="0" smtClean="0"/>
              <a:t>nouveaux codes </a:t>
            </a:r>
            <a:r>
              <a:rPr lang="fr-FR" dirty="0"/>
              <a:t>horaires à l’ensemble des agent.e.s de sa population ou de sa direction. L’utilisation des créations de populations et </a:t>
            </a:r>
            <a:r>
              <a:rPr lang="fr-FR" dirty="0" smtClean="0"/>
              <a:t>des </a:t>
            </a:r>
            <a:r>
              <a:rPr lang="fr-FR" dirty="0"/>
              <a:t>traitements collectifs </a:t>
            </a:r>
            <a:r>
              <a:rPr lang="fr-FR" dirty="0" smtClean="0"/>
              <a:t>est recommandée.</a:t>
            </a:r>
            <a:endParaRPr lang="fr-FR" dirty="0"/>
          </a:p>
          <a:p>
            <a:pPr algn="just"/>
            <a:endParaRPr lang="fr-FR" sz="800" dirty="0">
              <a:sym typeface="Symbol"/>
            </a:endParaRPr>
          </a:p>
          <a:p>
            <a:pPr marL="285750" indent="-285750" algn="just">
              <a:buFont typeface="Symbol" pitchFamily="18" charset="2"/>
              <a:buChar char="Þ"/>
            </a:pPr>
            <a:r>
              <a:rPr lang="fr-FR" dirty="0"/>
              <a:t>La liste des nouveaux codes horaires sera transmise aux </a:t>
            </a:r>
            <a:r>
              <a:rPr lang="fr-FR" dirty="0" smtClean="0"/>
              <a:t>CTT </a:t>
            </a:r>
            <a:r>
              <a:rPr lang="fr-FR" dirty="0"/>
              <a:t>courant décembre. </a:t>
            </a:r>
          </a:p>
          <a:p>
            <a:pPr lvl="0"/>
            <a:endParaRPr lang="fr-FR" dirty="0"/>
          </a:p>
          <a:p>
            <a:endParaRPr lang="fr-FR" dirty="0"/>
          </a:p>
        </p:txBody>
      </p:sp>
      <p:sp>
        <p:nvSpPr>
          <p:cNvPr id="4" name="Titre 3"/>
          <p:cNvSpPr>
            <a:spLocks noGrp="1"/>
          </p:cNvSpPr>
          <p:nvPr>
            <p:ph type="title"/>
          </p:nvPr>
        </p:nvSpPr>
        <p:spPr/>
        <p:txBody>
          <a:bodyPr/>
          <a:lstStyle/>
          <a:p>
            <a:r>
              <a:rPr lang="fr-FR" dirty="0">
                <a:solidFill>
                  <a:srgbClr val="FFCD00"/>
                </a:solidFill>
              </a:rPr>
              <a:t>Mise en œuvre des 1607 heures à la Ville de Paris</a:t>
            </a:r>
            <a:endParaRPr lang="fr-FR" dirty="0"/>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18</a:t>
            </a:fld>
            <a:endParaRPr lang="fr-FR" dirty="0"/>
          </a:p>
        </p:txBody>
      </p:sp>
    </p:spTree>
    <p:extLst>
      <p:ext uri="{BB962C8B-B14F-4D97-AF65-F5344CB8AC3E}">
        <p14:creationId xmlns:p14="http://schemas.microsoft.com/office/powerpoint/2010/main" val="201613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39524" y="924716"/>
            <a:ext cx="10800000" cy="5272884"/>
          </a:xfrm>
        </p:spPr>
        <p:txBody>
          <a:bodyPr/>
          <a:lstStyle/>
          <a:p>
            <a:endParaRPr lang="fr-FR" sz="800" b="1" dirty="0" smtClean="0"/>
          </a:p>
          <a:p>
            <a:pPr algn="just"/>
            <a:r>
              <a:rPr lang="fr-FR" b="1" dirty="0" smtClean="0"/>
              <a:t>17</a:t>
            </a:r>
            <a:r>
              <a:rPr lang="fr-FR" b="1" dirty="0"/>
              <a:t>) </a:t>
            </a:r>
            <a:r>
              <a:rPr lang="fr-FR" b="1" u="sng" dirty="0" smtClean="0"/>
              <a:t>Calendrier</a:t>
            </a:r>
          </a:p>
          <a:p>
            <a:pPr algn="just"/>
            <a:endParaRPr lang="fr-FR" b="1" u="sng" dirty="0"/>
          </a:p>
          <a:p>
            <a:pPr algn="just"/>
            <a:endParaRPr lang="fr-FR" dirty="0"/>
          </a:p>
          <a:p>
            <a:pPr marL="285750" indent="-285750" algn="just">
              <a:buFont typeface="Symbol" pitchFamily="18" charset="2"/>
              <a:buChar char="Þ"/>
            </a:pPr>
            <a:r>
              <a:rPr lang="fr-FR" dirty="0">
                <a:sym typeface="Symbol"/>
              </a:rPr>
              <a:t>A compter du 6 décembre : Possibilité de paramétrer (à la date du 1er janvier 2022) les nouveaux codes horaires au fur et à mesure de leur création</a:t>
            </a:r>
            <a:r>
              <a:rPr lang="fr-FR" dirty="0" smtClean="0">
                <a:sym typeface="Symbol"/>
              </a:rPr>
              <a:t>.</a:t>
            </a:r>
          </a:p>
          <a:p>
            <a:pPr algn="just"/>
            <a:endParaRPr lang="fr-FR" sz="800" dirty="0">
              <a:sym typeface="Symbol"/>
            </a:endParaRPr>
          </a:p>
          <a:p>
            <a:pPr marL="285750" indent="-285750" algn="just">
              <a:buFont typeface="Symbol" pitchFamily="18" charset="2"/>
              <a:buChar char="Þ"/>
            </a:pPr>
            <a:r>
              <a:rPr lang="fr-FR" dirty="0">
                <a:sym typeface="Symbol"/>
              </a:rPr>
              <a:t>Horaires des agent.e.s à temps partiel de plus de 2 agent.e.s : création des codes horaires après remise des fiches de paramétrage par les directions</a:t>
            </a:r>
            <a:r>
              <a:rPr lang="fr-FR" dirty="0" smtClean="0">
                <a:sym typeface="Symbol"/>
              </a:rPr>
              <a:t>.</a:t>
            </a:r>
          </a:p>
          <a:p>
            <a:pPr algn="just"/>
            <a:endParaRPr lang="fr-FR" sz="800" dirty="0">
              <a:sym typeface="Symbol"/>
            </a:endParaRPr>
          </a:p>
          <a:p>
            <a:pPr marL="285750" indent="-285750" algn="just">
              <a:buFont typeface="Symbol" pitchFamily="18" charset="2"/>
              <a:buChar char="Þ"/>
            </a:pPr>
            <a:r>
              <a:rPr lang="fr-FR" dirty="0">
                <a:sym typeface="Symbol"/>
              </a:rPr>
              <a:t>Horaires des agent.e.s à temps partiel pour un ou deux agents : </a:t>
            </a:r>
            <a:r>
              <a:rPr lang="fr-FR" dirty="0" smtClean="0">
                <a:sym typeface="Symbol"/>
              </a:rPr>
              <a:t>création </a:t>
            </a:r>
            <a:r>
              <a:rPr lang="fr-FR" dirty="0">
                <a:sym typeface="Symbol"/>
              </a:rPr>
              <a:t>des codes horaires après le 1er janvier 2022</a:t>
            </a:r>
            <a:r>
              <a:rPr lang="fr-FR" dirty="0" smtClean="0">
                <a:sym typeface="Symbol"/>
              </a:rPr>
              <a:t>.</a:t>
            </a:r>
          </a:p>
          <a:p>
            <a:pPr algn="just"/>
            <a:endParaRPr lang="fr-FR" sz="800" dirty="0">
              <a:sym typeface="Symbol"/>
            </a:endParaRPr>
          </a:p>
          <a:p>
            <a:pPr marL="285750" indent="-285750" algn="just">
              <a:buFont typeface="Symbol" pitchFamily="18" charset="2"/>
              <a:buChar char="Þ"/>
            </a:pPr>
            <a:r>
              <a:rPr lang="fr-FR" dirty="0">
                <a:sym typeface="Symbol"/>
              </a:rPr>
              <a:t> Agent.e.s dont le code horaire n’aurait pas été </a:t>
            </a:r>
            <a:r>
              <a:rPr lang="fr-FR" dirty="0" err="1">
                <a:sym typeface="Symbol"/>
              </a:rPr>
              <a:t>paramétré.e.s</a:t>
            </a:r>
            <a:r>
              <a:rPr lang="fr-FR" dirty="0">
                <a:sym typeface="Symbol"/>
              </a:rPr>
              <a:t> au 1er janvier </a:t>
            </a:r>
            <a:r>
              <a:rPr lang="fr-FR">
                <a:sym typeface="Symbol"/>
              </a:rPr>
              <a:t>2022 </a:t>
            </a:r>
            <a:r>
              <a:rPr lang="fr-FR" smtClean="0">
                <a:sym typeface="Symbol"/>
              </a:rPr>
              <a:t>devront </a:t>
            </a:r>
            <a:r>
              <a:rPr lang="fr-FR" dirty="0">
                <a:sym typeface="Symbol"/>
              </a:rPr>
              <a:t>être </a:t>
            </a:r>
            <a:r>
              <a:rPr lang="fr-FR" dirty="0" err="1">
                <a:sym typeface="Symbol"/>
              </a:rPr>
              <a:t>géré.e.s</a:t>
            </a:r>
            <a:r>
              <a:rPr lang="fr-FR" dirty="0">
                <a:sym typeface="Symbol"/>
              </a:rPr>
              <a:t> </a:t>
            </a:r>
            <a:r>
              <a:rPr lang="fr-FR" dirty="0" smtClean="0">
                <a:sym typeface="Symbol"/>
              </a:rPr>
              <a:t>sur </a:t>
            </a:r>
            <a:r>
              <a:rPr lang="fr-FR" dirty="0">
                <a:sym typeface="Symbol"/>
              </a:rPr>
              <a:t>feuille Excel.</a:t>
            </a:r>
          </a:p>
          <a:p>
            <a:pPr algn="just"/>
            <a:endParaRPr lang="fr-FR" sz="1800" dirty="0">
              <a:latin typeface="Calibri"/>
              <a:ea typeface="Calibri"/>
              <a:cs typeface="Times New Roman"/>
            </a:endParaRPr>
          </a:p>
          <a:p>
            <a:pPr algn="just"/>
            <a:endParaRPr lang="fr-FR" dirty="0"/>
          </a:p>
        </p:txBody>
      </p:sp>
      <p:sp>
        <p:nvSpPr>
          <p:cNvPr id="4" name="Titre 3"/>
          <p:cNvSpPr>
            <a:spLocks noGrp="1"/>
          </p:cNvSpPr>
          <p:nvPr>
            <p:ph type="title"/>
          </p:nvPr>
        </p:nvSpPr>
        <p:spPr>
          <a:xfrm>
            <a:off x="501424" y="477041"/>
            <a:ext cx="10800000" cy="468000"/>
          </a:xfrm>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19</a:t>
            </a:fld>
            <a:endParaRPr lang="fr-FR" dirty="0"/>
          </a:p>
        </p:txBody>
      </p:sp>
    </p:spTree>
    <p:extLst>
      <p:ext uri="{BB962C8B-B14F-4D97-AF65-F5344CB8AC3E}">
        <p14:creationId xmlns:p14="http://schemas.microsoft.com/office/powerpoint/2010/main" val="266215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38125" y="1171575"/>
            <a:ext cx="10153700" cy="4972050"/>
          </a:xfrm>
        </p:spPr>
        <p:txBody>
          <a:bodyPr/>
          <a:lstStyle/>
          <a:p>
            <a:pPr marL="285750" indent="-285750">
              <a:buFont typeface="Arial" panose="020B0604020202020204" pitchFamily="34" charset="0"/>
              <a:buChar char="•"/>
            </a:pPr>
            <a:endParaRPr lang="fr-FR" sz="1200" dirty="0" smtClean="0"/>
          </a:p>
          <a:p>
            <a:endParaRPr lang="fr-FR" dirty="0" smtClean="0"/>
          </a:p>
          <a:p>
            <a:endParaRPr lang="fr-FR" dirty="0" smtClean="0"/>
          </a:p>
          <a:p>
            <a:pPr marL="285750" indent="-285750">
              <a:buFont typeface="Arial" panose="020B0604020202020204" pitchFamily="34" charset="0"/>
              <a:buChar char="•"/>
            </a:pPr>
            <a:endParaRPr lang="fr-FR" dirty="0" smtClean="0"/>
          </a:p>
          <a:p>
            <a:endParaRPr lang="fr-FR" dirty="0"/>
          </a:p>
          <a:p>
            <a:endParaRPr lang="fr-FR" dirty="0" smtClean="0"/>
          </a:p>
          <a:p>
            <a:endParaRPr lang="fr-FR" sz="1800" dirty="0">
              <a:solidFill>
                <a:srgbClr val="000000"/>
              </a:solidFill>
              <a:latin typeface="Calibri"/>
              <a:ea typeface="Calibri"/>
              <a:cs typeface="Times New Roman"/>
            </a:endParaRPr>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2</a:t>
            </a:fld>
            <a:endParaRPr lang="fr-FR" dirty="0"/>
          </a:p>
        </p:txBody>
      </p:sp>
      <p:sp>
        <p:nvSpPr>
          <p:cNvPr id="13" name="Rectangle 12"/>
          <p:cNvSpPr/>
          <p:nvPr/>
        </p:nvSpPr>
        <p:spPr>
          <a:xfrm>
            <a:off x="787400" y="1029744"/>
            <a:ext cx="10452100" cy="6114494"/>
          </a:xfrm>
          <a:prstGeom prst="rect">
            <a:avLst/>
          </a:prstGeom>
        </p:spPr>
        <p:txBody>
          <a:bodyPr wrap="square">
            <a:spAutoFit/>
          </a:bodyPr>
          <a:lstStyle/>
          <a:p>
            <a:pPr marL="342900" lvl="0" indent="-342900" algn="just">
              <a:lnSpc>
                <a:spcPct val="115000"/>
              </a:lnSpc>
              <a:spcAft>
                <a:spcPts val="1000"/>
              </a:spcAft>
              <a:buFont typeface="+mj-lt"/>
              <a:buAutoNum type="arabicParenR"/>
            </a:pPr>
            <a:r>
              <a:rPr lang="fr-FR" sz="1400" b="1" u="sng" dirty="0"/>
              <a:t>Les plages horaires des agent.e.s à l’horaire variable </a:t>
            </a:r>
          </a:p>
          <a:p>
            <a:pPr algn="just">
              <a:spcAft>
                <a:spcPts val="0"/>
              </a:spcAft>
            </a:pPr>
            <a:endParaRPr lang="fr-FR" sz="800" dirty="0">
              <a:solidFill>
                <a:srgbClr val="000000"/>
              </a:solidFill>
              <a:latin typeface="+mj-lt"/>
              <a:ea typeface="Calibri"/>
              <a:cs typeface="Times New Roman"/>
            </a:endParaRPr>
          </a:p>
          <a:p>
            <a:pPr algn="just">
              <a:spcAft>
                <a:spcPts val="0"/>
              </a:spcAft>
            </a:pPr>
            <a:r>
              <a:rPr lang="fr-FR" sz="1400" dirty="0"/>
              <a:t>A compter du 1er janvier 2022 :</a:t>
            </a:r>
          </a:p>
          <a:p>
            <a:pPr algn="just">
              <a:spcAft>
                <a:spcPts val="0"/>
              </a:spcAft>
            </a:pPr>
            <a:endParaRPr lang="fr-FR" sz="1400" dirty="0"/>
          </a:p>
          <a:p>
            <a:pPr algn="just">
              <a:spcAft>
                <a:spcPts val="0"/>
              </a:spcAft>
            </a:pPr>
            <a:r>
              <a:rPr lang="fr-FR" sz="1400" dirty="0">
                <a:sym typeface="Symbol"/>
              </a:rPr>
              <a:t> </a:t>
            </a:r>
            <a:r>
              <a:rPr lang="fr-FR" sz="1400" dirty="0"/>
              <a:t>L’</a:t>
            </a:r>
            <a:r>
              <a:rPr lang="fr-FR" sz="1400" dirty="0" err="1"/>
              <a:t>agent.e</a:t>
            </a:r>
            <a:r>
              <a:rPr lang="fr-FR" sz="1400" dirty="0"/>
              <a:t> doit assurer un temps de travail minimum de 4 heures par jour dont 3 heures sur les plages horaires fixes et d’au maximum 10 heures sur une amplitude de 12 heures. La durée moyenne de travail est de 7h00 pour </a:t>
            </a:r>
            <a:r>
              <a:rPr lang="fr-FR" sz="1400" dirty="0" err="1"/>
              <a:t>un.e</a:t>
            </a:r>
            <a:r>
              <a:rPr lang="fr-FR" sz="1400" dirty="0"/>
              <a:t> </a:t>
            </a:r>
            <a:r>
              <a:rPr lang="fr-FR" sz="1400" dirty="0" err="1"/>
              <a:t>agent.e</a:t>
            </a:r>
            <a:r>
              <a:rPr lang="fr-FR" sz="1400" dirty="0"/>
              <a:t> à temps plein sans sujétion.</a:t>
            </a:r>
          </a:p>
          <a:p>
            <a:pPr algn="just">
              <a:spcAft>
                <a:spcPts val="0"/>
              </a:spcAft>
            </a:pPr>
            <a:endParaRPr lang="fr-FR" sz="1400" dirty="0"/>
          </a:p>
          <a:p>
            <a:pPr marL="285750" indent="-285750" algn="just">
              <a:spcAft>
                <a:spcPts val="0"/>
              </a:spcAft>
              <a:buFont typeface="Symbol" pitchFamily="18" charset="2"/>
              <a:buChar char="Þ"/>
            </a:pPr>
            <a:r>
              <a:rPr lang="fr-FR" sz="1400" dirty="0"/>
              <a:t>Les plages variables (plages libres de prise ou de fin de fonction et plage de pause méridienne) et les plages fixes (plages de présence obligatoire) seront modifiées :</a:t>
            </a:r>
          </a:p>
          <a:p>
            <a:pPr algn="just">
              <a:spcAft>
                <a:spcPts val="0"/>
              </a:spcAft>
            </a:pPr>
            <a:endParaRPr lang="fr-FR" dirty="0" smtClean="0">
              <a:solidFill>
                <a:srgbClr val="000000"/>
              </a:solidFill>
              <a:latin typeface="Calibri"/>
              <a:ea typeface="Calibri"/>
              <a:cs typeface="Times New Roman"/>
            </a:endParaRPr>
          </a:p>
          <a:p>
            <a:pPr algn="just">
              <a:spcAft>
                <a:spcPts val="0"/>
              </a:spcAft>
            </a:pPr>
            <a:r>
              <a:rPr lang="fr-FR" sz="1400" u="sng" dirty="0"/>
              <a:t>Aujourd’hui</a:t>
            </a:r>
            <a:r>
              <a:rPr lang="fr-FR" sz="1400" dirty="0"/>
              <a:t> :</a:t>
            </a:r>
          </a:p>
          <a:p>
            <a:pPr algn="just">
              <a:spcAft>
                <a:spcPts val="0"/>
              </a:spcAft>
            </a:pPr>
            <a:endParaRPr lang="fr-FR" dirty="0" smtClean="0">
              <a:solidFill>
                <a:srgbClr val="000000"/>
              </a:solidFill>
              <a:latin typeface="Calibri"/>
              <a:ea typeface="Calibri"/>
              <a:cs typeface="Times New Roman"/>
            </a:endParaRPr>
          </a:p>
          <a:p>
            <a:pPr algn="just">
              <a:lnSpc>
                <a:spcPct val="115000"/>
              </a:lnSpc>
            </a:pPr>
            <a:endParaRPr lang="fr-FR" altLang="fr-FR" sz="400" dirty="0" smtClean="0">
              <a:solidFill>
                <a:srgbClr val="000000"/>
              </a:solidFill>
              <a:latin typeface="Calibri"/>
              <a:ea typeface="Calibri"/>
              <a:cs typeface="Times New Roman"/>
            </a:endParaRPr>
          </a:p>
          <a:p>
            <a:pPr algn="just">
              <a:lnSpc>
                <a:spcPct val="115000"/>
              </a:lnSpc>
            </a:pPr>
            <a:endParaRPr lang="fr-FR" altLang="fr-FR" sz="400" dirty="0">
              <a:solidFill>
                <a:srgbClr val="000000"/>
              </a:solidFill>
              <a:latin typeface="Calibri"/>
              <a:ea typeface="Calibri"/>
              <a:cs typeface="Times New Roman"/>
            </a:endParaRPr>
          </a:p>
          <a:p>
            <a:pPr algn="just">
              <a:lnSpc>
                <a:spcPct val="115000"/>
              </a:lnSpc>
            </a:pPr>
            <a:endParaRPr lang="fr-FR" altLang="fr-FR" sz="400" dirty="0" smtClean="0">
              <a:solidFill>
                <a:srgbClr val="000000"/>
              </a:solidFill>
              <a:latin typeface="Calibri"/>
              <a:ea typeface="Calibri"/>
              <a:cs typeface="Times New Roman"/>
            </a:endParaRPr>
          </a:p>
          <a:p>
            <a:pPr algn="just">
              <a:lnSpc>
                <a:spcPct val="115000"/>
              </a:lnSpc>
            </a:pPr>
            <a:endParaRPr lang="fr-FR" altLang="fr-FR" sz="800" u="sng" dirty="0" smtClean="0">
              <a:solidFill>
                <a:srgbClr val="000000"/>
              </a:solidFill>
              <a:latin typeface="Calibri"/>
              <a:ea typeface="Calibri"/>
              <a:cs typeface="Times New Roman"/>
            </a:endParaRPr>
          </a:p>
          <a:p>
            <a:pPr algn="just">
              <a:lnSpc>
                <a:spcPct val="115000"/>
              </a:lnSpc>
            </a:pPr>
            <a:endParaRPr lang="fr-FR" altLang="fr-FR" sz="800" u="sng" dirty="0" smtClean="0"/>
          </a:p>
          <a:p>
            <a:pPr algn="just">
              <a:lnSpc>
                <a:spcPct val="115000"/>
              </a:lnSpc>
            </a:pPr>
            <a:r>
              <a:rPr lang="fr-FR" altLang="fr-FR" sz="1400" u="sng" dirty="0" smtClean="0"/>
              <a:t>Au </a:t>
            </a:r>
            <a:r>
              <a:rPr lang="fr-FR" altLang="fr-FR" sz="1400" u="sng" dirty="0"/>
              <a:t>1er janvier 2022 </a:t>
            </a:r>
            <a:r>
              <a:rPr lang="fr-FR" altLang="fr-FR" dirty="0">
                <a:solidFill>
                  <a:srgbClr val="000000"/>
                </a:solidFill>
                <a:latin typeface="Calibri"/>
                <a:ea typeface="Calibri"/>
                <a:cs typeface="Times New Roman"/>
              </a:rPr>
              <a:t>:</a:t>
            </a:r>
            <a:endParaRPr lang="fr-FR" dirty="0">
              <a:solidFill>
                <a:srgbClr val="000000"/>
              </a:solidFill>
              <a:latin typeface="Calibri"/>
              <a:ea typeface="Calibri"/>
              <a:cs typeface="Times New Roman"/>
            </a:endParaRPr>
          </a:p>
          <a:p>
            <a:pPr algn="just">
              <a:spcAft>
                <a:spcPts val="0"/>
              </a:spcAft>
            </a:pPr>
            <a:endParaRPr lang="fr-FR" sz="800" dirty="0" smtClean="0">
              <a:solidFill>
                <a:srgbClr val="000000"/>
              </a:solidFill>
              <a:latin typeface="Calibri"/>
              <a:ea typeface="Calibri"/>
              <a:cs typeface="Times New Roman"/>
            </a:endParaRPr>
          </a:p>
          <a:p>
            <a:pPr algn="just">
              <a:spcAft>
                <a:spcPts val="0"/>
              </a:spcAft>
            </a:pPr>
            <a:endParaRPr lang="fr-FR" sz="800" dirty="0">
              <a:solidFill>
                <a:srgbClr val="000000"/>
              </a:solidFill>
              <a:latin typeface="Calibri"/>
              <a:ea typeface="Calibri"/>
              <a:cs typeface="Times New Roman"/>
            </a:endParaRPr>
          </a:p>
          <a:p>
            <a:pPr algn="just">
              <a:spcAft>
                <a:spcPts val="0"/>
              </a:spcAft>
            </a:pPr>
            <a:endParaRPr lang="fr-FR" sz="2000" dirty="0" smtClean="0">
              <a:solidFill>
                <a:srgbClr val="000000"/>
              </a:solidFill>
              <a:latin typeface="Calibri"/>
              <a:ea typeface="Calibri"/>
              <a:cs typeface="Times New Roman"/>
            </a:endParaRPr>
          </a:p>
          <a:p>
            <a:pPr algn="just">
              <a:spcAft>
                <a:spcPts val="0"/>
              </a:spcAft>
            </a:pPr>
            <a:endParaRPr lang="fr-FR" sz="800" dirty="0" smtClean="0">
              <a:solidFill>
                <a:srgbClr val="000000"/>
              </a:solidFill>
              <a:latin typeface="Calibri"/>
              <a:ea typeface="Calibri"/>
              <a:cs typeface="Times New Roman"/>
            </a:endParaRPr>
          </a:p>
          <a:p>
            <a:pPr algn="just"/>
            <a:r>
              <a:rPr lang="fr-FR" sz="1400" dirty="0" smtClean="0">
                <a:sym typeface="Symbol"/>
              </a:rPr>
              <a:t> </a:t>
            </a:r>
            <a:r>
              <a:rPr lang="fr-FR" sz="1400" dirty="0" smtClean="0"/>
              <a:t>Des </a:t>
            </a:r>
            <a:r>
              <a:rPr lang="fr-FR" sz="1400" dirty="0"/>
              <a:t>horaires variables spécifiques ou aménagés existant avant 2022 pourront conserver leurs spécificités dans certaines conditions.</a:t>
            </a:r>
          </a:p>
          <a:p>
            <a:pPr>
              <a:spcAft>
                <a:spcPts val="0"/>
              </a:spcAft>
            </a:pPr>
            <a:endParaRPr lang="fr-FR" sz="2000" dirty="0">
              <a:solidFill>
                <a:srgbClr val="000000"/>
              </a:solidFill>
              <a:latin typeface="Calibri"/>
              <a:ea typeface="Calibri"/>
              <a:cs typeface="Times New Roman"/>
            </a:endParaRPr>
          </a:p>
          <a:p>
            <a:pPr>
              <a:spcAft>
                <a:spcPts val="0"/>
              </a:spcAft>
            </a:pPr>
            <a:endParaRPr lang="fr-FR" sz="2000" dirty="0" smtClean="0">
              <a:solidFill>
                <a:srgbClr val="000000"/>
              </a:solidFill>
              <a:latin typeface="Calibri"/>
              <a:ea typeface="Calibri"/>
              <a:cs typeface="Times New Roman"/>
            </a:endParaRPr>
          </a:p>
          <a:p>
            <a:pPr>
              <a:spcAft>
                <a:spcPts val="0"/>
              </a:spcAft>
            </a:pPr>
            <a:endParaRPr lang="fr-FR" sz="2000" dirty="0">
              <a:solidFill>
                <a:srgbClr val="000000"/>
              </a:solidFill>
              <a:ea typeface="Calibri"/>
              <a:cs typeface="Montserrat"/>
            </a:endParaRPr>
          </a:p>
        </p:txBody>
      </p:sp>
      <p:graphicFrame>
        <p:nvGraphicFramePr>
          <p:cNvPr id="14" name="Tableau 13"/>
          <p:cNvGraphicFramePr>
            <a:graphicFrameLocks noGrp="1"/>
          </p:cNvGraphicFramePr>
          <p:nvPr>
            <p:extLst>
              <p:ext uri="{D42A27DB-BD31-4B8C-83A1-F6EECF244321}">
                <p14:modId xmlns:p14="http://schemas.microsoft.com/office/powerpoint/2010/main" val="3553981352"/>
              </p:ext>
            </p:extLst>
          </p:nvPr>
        </p:nvGraphicFramePr>
        <p:xfrm>
          <a:off x="2438399" y="3574940"/>
          <a:ext cx="5958680" cy="579126"/>
        </p:xfrm>
        <a:graphic>
          <a:graphicData uri="http://schemas.openxmlformats.org/drawingml/2006/table">
            <a:tbl>
              <a:tblPr>
                <a:tableStyleId>{5C22544A-7EE6-4342-B048-85BDC9FD1C3A}</a:tableStyleId>
              </a:tblPr>
              <a:tblGrid>
                <a:gridCol w="1191736"/>
                <a:gridCol w="1191736"/>
                <a:gridCol w="1191736"/>
                <a:gridCol w="1191736"/>
                <a:gridCol w="1191736"/>
              </a:tblGrid>
              <a:tr h="0">
                <a:tc>
                  <a:txBody>
                    <a:bodyPr/>
                    <a:lstStyle/>
                    <a:p>
                      <a:pPr>
                        <a:lnSpc>
                          <a:spcPct val="115000"/>
                        </a:lnSpc>
                        <a:spcAft>
                          <a:spcPts val="0"/>
                        </a:spcAft>
                      </a:pPr>
                      <a:r>
                        <a:rPr lang="fr-FR" sz="1100" dirty="0">
                          <a:effectLst/>
                        </a:rPr>
                        <a:t>Plage variable</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Plage fixe</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a:effectLst/>
                        </a:rPr>
                        <a:t>Plage variable </a:t>
                      </a:r>
                      <a:endParaRPr lang="fr-FR" sz="120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a:effectLst/>
                        </a:rPr>
                        <a:t>Plage fixe</a:t>
                      </a:r>
                      <a:endParaRPr lang="fr-FR" sz="120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a:effectLst/>
                        </a:rPr>
                        <a:t>Plage variable </a:t>
                      </a:r>
                      <a:endParaRPr lang="fr-FR" sz="1200">
                        <a:solidFill>
                          <a:srgbClr val="000000"/>
                        </a:solidFill>
                        <a:effectLst/>
                        <a:latin typeface="Montserrat"/>
                        <a:ea typeface="Calibri"/>
                        <a:cs typeface="Montserrat"/>
                      </a:endParaRPr>
                    </a:p>
                  </a:txBody>
                  <a:tcPr marL="68580" marR="68580" marT="0" marB="0"/>
                </a:tc>
              </a:tr>
              <a:tr h="401707">
                <a:tc>
                  <a:txBody>
                    <a:bodyPr/>
                    <a:lstStyle/>
                    <a:p>
                      <a:pPr>
                        <a:lnSpc>
                          <a:spcPct val="115000"/>
                        </a:lnSpc>
                        <a:spcAft>
                          <a:spcPts val="0"/>
                        </a:spcAft>
                      </a:pPr>
                      <a:r>
                        <a:rPr lang="fr-FR" sz="1100" dirty="0">
                          <a:effectLst/>
                        </a:rPr>
                        <a:t>8h – 9h30 </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9h30 – 11h30 </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a:effectLst/>
                        </a:rPr>
                        <a:t>11h30 – 14h00 </a:t>
                      </a:r>
                      <a:endParaRPr lang="fr-FR" sz="120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14h00 – 16h</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16h – 19h30 </a:t>
                      </a:r>
                      <a:endParaRPr lang="fr-FR" sz="1200" dirty="0">
                        <a:effectLst/>
                      </a:endParaRPr>
                    </a:p>
                    <a:p>
                      <a:pPr>
                        <a:lnSpc>
                          <a:spcPct val="115000"/>
                        </a:lnSpc>
                        <a:spcAft>
                          <a:spcPts val="0"/>
                        </a:spcAft>
                      </a:pPr>
                      <a:r>
                        <a:rPr lang="fr-FR" sz="1100" dirty="0">
                          <a:effectLst/>
                        </a:rPr>
                        <a:t> </a:t>
                      </a:r>
                      <a:endParaRPr lang="fr-FR" sz="1200" dirty="0">
                        <a:solidFill>
                          <a:srgbClr val="000000"/>
                        </a:solidFill>
                        <a:effectLst/>
                        <a:latin typeface="Montserrat"/>
                        <a:ea typeface="Calibri"/>
                        <a:cs typeface="Montserrat"/>
                      </a:endParaRPr>
                    </a:p>
                  </a:txBody>
                  <a:tcPr marL="68580" marR="68580" marT="0" marB="0"/>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756807847"/>
              </p:ext>
            </p:extLst>
          </p:nvPr>
        </p:nvGraphicFramePr>
        <p:xfrm>
          <a:off x="2755899" y="4622800"/>
          <a:ext cx="6083300" cy="670141"/>
        </p:xfrm>
        <a:graphic>
          <a:graphicData uri="http://schemas.openxmlformats.org/drawingml/2006/table">
            <a:tbl>
              <a:tblPr>
                <a:tableStyleId>{5C22544A-7EE6-4342-B048-85BDC9FD1C3A}</a:tableStyleId>
              </a:tblPr>
              <a:tblGrid>
                <a:gridCol w="1216660"/>
                <a:gridCol w="1216660"/>
                <a:gridCol w="1216660"/>
                <a:gridCol w="1216660"/>
                <a:gridCol w="1216660"/>
              </a:tblGrid>
              <a:tr h="257327">
                <a:tc>
                  <a:txBody>
                    <a:bodyPr/>
                    <a:lstStyle/>
                    <a:p>
                      <a:pPr marL="0" algn="l" defTabSz="914400" rtl="0" eaLnBrk="1" latinLnBrk="0" hangingPunct="1">
                        <a:lnSpc>
                          <a:spcPct val="115000"/>
                        </a:lnSpc>
                        <a:spcAft>
                          <a:spcPts val="0"/>
                        </a:spcAft>
                      </a:pPr>
                      <a:r>
                        <a:rPr lang="fr-FR" sz="1100" kern="1200" dirty="0">
                          <a:solidFill>
                            <a:schemeClr val="dk1"/>
                          </a:solidFill>
                          <a:effectLst/>
                          <a:latin typeface="+mn-lt"/>
                          <a:ea typeface="+mn-ea"/>
                          <a:cs typeface="+mn-cs"/>
                        </a:rPr>
                        <a:t>Plage variable</a:t>
                      </a:r>
                    </a:p>
                  </a:txBody>
                  <a:tcPr marL="68580" marR="68580" marT="0" marB="0"/>
                </a:tc>
                <a:tc>
                  <a:txBody>
                    <a:bodyPr/>
                    <a:lstStyle/>
                    <a:p>
                      <a:pPr>
                        <a:lnSpc>
                          <a:spcPct val="115000"/>
                        </a:lnSpc>
                        <a:spcAft>
                          <a:spcPts val="0"/>
                        </a:spcAft>
                      </a:pPr>
                      <a:r>
                        <a:rPr lang="fr-FR" sz="1100" dirty="0">
                          <a:effectLst/>
                        </a:rPr>
                        <a:t>Plage fixe</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Plage variable </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Plage fixe</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Plage variable </a:t>
                      </a:r>
                      <a:endParaRPr lang="fr-FR" sz="1200" dirty="0">
                        <a:solidFill>
                          <a:srgbClr val="000000"/>
                        </a:solidFill>
                        <a:effectLst/>
                        <a:latin typeface="Montserrat"/>
                        <a:ea typeface="Calibri"/>
                        <a:cs typeface="Montserrat"/>
                      </a:endParaRPr>
                    </a:p>
                  </a:txBody>
                  <a:tcPr marL="68580" marR="68580" marT="0" marB="0"/>
                </a:tc>
              </a:tr>
              <a:tr h="412814">
                <a:tc>
                  <a:txBody>
                    <a:bodyPr/>
                    <a:lstStyle/>
                    <a:p>
                      <a:pPr marL="0" algn="l" defTabSz="914400" rtl="0" eaLnBrk="1" latinLnBrk="0" hangingPunct="1">
                        <a:lnSpc>
                          <a:spcPct val="115000"/>
                        </a:lnSpc>
                        <a:spcAft>
                          <a:spcPts val="0"/>
                        </a:spcAft>
                      </a:pPr>
                      <a:r>
                        <a:rPr lang="fr-FR" sz="1100" kern="1200" dirty="0">
                          <a:solidFill>
                            <a:schemeClr val="dk1"/>
                          </a:solidFill>
                          <a:effectLst/>
                          <a:latin typeface="+mn-lt"/>
                          <a:ea typeface="+mn-ea"/>
                          <a:cs typeface="+mn-cs"/>
                        </a:rPr>
                        <a:t>8h – 10h </a:t>
                      </a:r>
                    </a:p>
                  </a:txBody>
                  <a:tcPr marL="68580" marR="68580" marT="0" marB="0"/>
                </a:tc>
                <a:tc>
                  <a:txBody>
                    <a:bodyPr/>
                    <a:lstStyle/>
                    <a:p>
                      <a:pPr>
                        <a:lnSpc>
                          <a:spcPct val="115000"/>
                        </a:lnSpc>
                        <a:spcAft>
                          <a:spcPts val="0"/>
                        </a:spcAft>
                      </a:pPr>
                      <a:r>
                        <a:rPr lang="fr-FR" sz="1100" dirty="0">
                          <a:effectLst/>
                        </a:rPr>
                        <a:t>10h – 11h30 </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a:effectLst/>
                        </a:rPr>
                        <a:t>11h30 – 14h30 </a:t>
                      </a:r>
                      <a:endParaRPr lang="fr-FR" sz="120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14h30 – 16h</a:t>
                      </a:r>
                      <a:endParaRPr lang="fr-FR" sz="1200" dirty="0">
                        <a:solidFill>
                          <a:srgbClr val="000000"/>
                        </a:solidFill>
                        <a:effectLst/>
                        <a:latin typeface="Montserrat"/>
                        <a:ea typeface="Calibri"/>
                        <a:cs typeface="Montserrat"/>
                      </a:endParaRPr>
                    </a:p>
                  </a:txBody>
                  <a:tcPr marL="68580" marR="68580" marT="0" marB="0"/>
                </a:tc>
                <a:tc>
                  <a:txBody>
                    <a:bodyPr/>
                    <a:lstStyle/>
                    <a:p>
                      <a:pPr>
                        <a:lnSpc>
                          <a:spcPct val="115000"/>
                        </a:lnSpc>
                        <a:spcAft>
                          <a:spcPts val="0"/>
                        </a:spcAft>
                      </a:pPr>
                      <a:r>
                        <a:rPr lang="fr-FR" sz="1100" dirty="0">
                          <a:effectLst/>
                        </a:rPr>
                        <a:t>16h – 19h30 </a:t>
                      </a:r>
                      <a:endParaRPr lang="fr-FR" sz="1200" dirty="0">
                        <a:effectLst/>
                      </a:endParaRPr>
                    </a:p>
                    <a:p>
                      <a:pPr>
                        <a:lnSpc>
                          <a:spcPct val="115000"/>
                        </a:lnSpc>
                        <a:spcAft>
                          <a:spcPts val="0"/>
                        </a:spcAft>
                      </a:pPr>
                      <a:r>
                        <a:rPr lang="fr-FR" sz="1100" dirty="0">
                          <a:effectLst/>
                        </a:rPr>
                        <a:t> </a:t>
                      </a:r>
                      <a:endParaRPr lang="fr-FR" sz="1200" dirty="0">
                        <a:solidFill>
                          <a:srgbClr val="000000"/>
                        </a:solidFill>
                        <a:effectLst/>
                        <a:latin typeface="Montserrat"/>
                        <a:ea typeface="Calibri"/>
                        <a:cs typeface="Montserrat"/>
                      </a:endParaRPr>
                    </a:p>
                  </a:txBody>
                  <a:tcPr marL="68580" marR="68580" marT="0" marB="0"/>
                </a:tc>
              </a:tr>
            </a:tbl>
          </a:graphicData>
        </a:graphic>
      </p:graphicFrame>
      <p:sp>
        <p:nvSpPr>
          <p:cNvPr id="19" name="Rectangle 5"/>
          <p:cNvSpPr>
            <a:spLocks noChangeArrowheads="1"/>
          </p:cNvSpPr>
          <p:nvPr/>
        </p:nvSpPr>
        <p:spPr bwMode="auto">
          <a:xfrm>
            <a:off x="382588" y="3526068"/>
            <a:ext cx="1136491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fr-FR" alt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690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19100" y="1234282"/>
            <a:ext cx="10153700" cy="4972050"/>
          </a:xfrm>
        </p:spPr>
        <p:txBody>
          <a:bodyPr/>
          <a:lstStyle/>
          <a:p>
            <a:pPr marL="285750" indent="-285750">
              <a:buFont typeface="Arial" panose="020B0604020202020204" pitchFamily="34" charset="0"/>
              <a:buChar char="•"/>
            </a:pPr>
            <a:endParaRPr lang="fr-FR" sz="1200" dirty="0" smtClean="0"/>
          </a:p>
          <a:p>
            <a:endParaRPr lang="fr-FR" dirty="0" smtClean="0"/>
          </a:p>
          <a:p>
            <a:endParaRPr lang="fr-FR" dirty="0" smtClean="0"/>
          </a:p>
          <a:p>
            <a:endParaRPr lang="fr-FR" dirty="0" smtClean="0"/>
          </a:p>
          <a:p>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3</a:t>
            </a:fld>
            <a:endParaRPr lang="fr-FR" dirty="0"/>
          </a:p>
        </p:txBody>
      </p:sp>
      <p:sp>
        <p:nvSpPr>
          <p:cNvPr id="7" name="Rectangle 6"/>
          <p:cNvSpPr/>
          <p:nvPr/>
        </p:nvSpPr>
        <p:spPr>
          <a:xfrm>
            <a:off x="736600" y="1163241"/>
            <a:ext cx="9918700" cy="3385542"/>
          </a:xfrm>
          <a:prstGeom prst="rect">
            <a:avLst/>
          </a:prstGeom>
        </p:spPr>
        <p:txBody>
          <a:bodyPr wrap="square">
            <a:spAutoFit/>
          </a:bodyPr>
          <a:lstStyle/>
          <a:p>
            <a:pPr lvl="0" algn="just"/>
            <a:r>
              <a:rPr lang="fr-FR" sz="1400" b="1" dirty="0" smtClean="0"/>
              <a:t>2</a:t>
            </a:r>
            <a:r>
              <a:rPr lang="fr-FR" sz="1400" b="1" dirty="0"/>
              <a:t>) </a:t>
            </a:r>
            <a:r>
              <a:rPr lang="fr-FR" sz="1400" b="1" u="sng" dirty="0"/>
              <a:t>La pause méridienne pour les agents à l’horaire variable</a:t>
            </a:r>
          </a:p>
          <a:p>
            <a:pPr lvl="0" algn="just"/>
            <a:endParaRPr lang="fr-FR" b="1" u="sng" dirty="0" smtClean="0">
              <a:latin typeface="Calibri"/>
              <a:ea typeface="Calibri"/>
              <a:cs typeface="Times New Roman"/>
            </a:endParaRPr>
          </a:p>
          <a:p>
            <a:r>
              <a:rPr lang="fr-FR" sz="1400" u="sng" dirty="0"/>
              <a:t>Aujourd’hui</a:t>
            </a:r>
            <a:r>
              <a:rPr lang="fr-FR" sz="1400" dirty="0"/>
              <a:t> :</a:t>
            </a:r>
          </a:p>
          <a:p>
            <a:pPr algn="just"/>
            <a:endParaRPr lang="fr-FR" sz="800" dirty="0" smtClean="0">
              <a:solidFill>
                <a:srgbClr val="000000"/>
              </a:solidFill>
              <a:latin typeface="Calibri"/>
              <a:ea typeface="Calibri"/>
              <a:cs typeface="Times New Roman"/>
            </a:endParaRPr>
          </a:p>
          <a:p>
            <a:pPr marL="285750" indent="-285750" algn="just">
              <a:buFont typeface="Symbol" pitchFamily="18" charset="2"/>
              <a:buChar char="Þ"/>
            </a:pPr>
            <a:endParaRPr lang="fr-FR" sz="1400" dirty="0"/>
          </a:p>
          <a:p>
            <a:pPr marL="285750" lvl="0" indent="-285750" algn="just">
              <a:buFont typeface="Symbol" pitchFamily="18" charset="2"/>
              <a:buChar char="Þ"/>
            </a:pPr>
            <a:r>
              <a:rPr lang="fr-FR" sz="1400" dirty="0" smtClean="0">
                <a:sym typeface="Symbol"/>
              </a:rPr>
              <a:t>Pause </a:t>
            </a:r>
            <a:r>
              <a:rPr lang="fr-FR" sz="1400" dirty="0">
                <a:sym typeface="Symbol"/>
              </a:rPr>
              <a:t>méridienne minimum obligatoire de 45 minutes.</a:t>
            </a:r>
          </a:p>
          <a:p>
            <a:pPr lvl="0" algn="just"/>
            <a:endParaRPr lang="fr-FR" sz="800" dirty="0">
              <a:latin typeface="Calibri"/>
              <a:ea typeface="Calibri"/>
              <a:cs typeface="Times New Roman"/>
              <a:sym typeface="Symbol"/>
            </a:endParaRPr>
          </a:p>
          <a:p>
            <a:pPr algn="just"/>
            <a:endParaRPr lang="fr-FR" sz="800" dirty="0" smtClean="0">
              <a:solidFill>
                <a:srgbClr val="000000"/>
              </a:solidFill>
              <a:latin typeface="Calibri"/>
              <a:ea typeface="Calibri"/>
              <a:cs typeface="Times New Roman"/>
            </a:endParaRPr>
          </a:p>
          <a:p>
            <a:pPr algn="just"/>
            <a:endParaRPr lang="fr-FR" sz="800" dirty="0" smtClean="0">
              <a:solidFill>
                <a:srgbClr val="000000"/>
              </a:solidFill>
              <a:latin typeface="Calibri"/>
              <a:ea typeface="Calibri"/>
              <a:cs typeface="Times New Roman"/>
            </a:endParaRPr>
          </a:p>
          <a:p>
            <a:r>
              <a:rPr lang="fr-FR" sz="1400" u="sng" dirty="0"/>
              <a:t>Au 1er janvier 2022</a:t>
            </a:r>
            <a:r>
              <a:rPr lang="fr-FR" sz="1400" dirty="0"/>
              <a:t> :</a:t>
            </a:r>
          </a:p>
          <a:p>
            <a:pPr algn="just"/>
            <a:endParaRPr lang="fr-FR" dirty="0">
              <a:solidFill>
                <a:srgbClr val="000000"/>
              </a:solidFill>
              <a:latin typeface="Calibri"/>
              <a:ea typeface="Calibri"/>
              <a:cs typeface="Times New Roman"/>
            </a:endParaRPr>
          </a:p>
          <a:p>
            <a:pPr lvl="0" algn="just"/>
            <a:endParaRPr lang="fr-FR" sz="800" b="1" u="sng" dirty="0">
              <a:latin typeface="Calibri"/>
              <a:ea typeface="Calibri"/>
              <a:cs typeface="Times New Roman"/>
            </a:endParaRPr>
          </a:p>
          <a:p>
            <a:pPr marL="285750" lvl="0" indent="-285750" algn="just">
              <a:buFont typeface="Symbol" pitchFamily="18" charset="2"/>
              <a:buChar char="Þ"/>
            </a:pPr>
            <a:r>
              <a:rPr lang="fr-FR" sz="1400" dirty="0" smtClean="0">
                <a:sym typeface="Symbol"/>
              </a:rPr>
              <a:t>Pause </a:t>
            </a:r>
            <a:r>
              <a:rPr lang="fr-FR" sz="1400" dirty="0">
                <a:sym typeface="Symbol"/>
              </a:rPr>
              <a:t>méridienne minimum obligatoire de 30 minutes.</a:t>
            </a:r>
          </a:p>
          <a:p>
            <a:pPr lvl="0" algn="just"/>
            <a:endParaRPr lang="fr-FR" dirty="0" smtClean="0">
              <a:latin typeface="Calibri"/>
              <a:ea typeface="Calibri"/>
              <a:cs typeface="Times New Roman"/>
              <a:sym typeface="Symbol"/>
            </a:endParaRPr>
          </a:p>
          <a:p>
            <a:pPr lvl="0" algn="just"/>
            <a:endParaRPr lang="fr-FR" dirty="0">
              <a:latin typeface="Calibri"/>
              <a:ea typeface="Calibri"/>
              <a:cs typeface="Times New Roman"/>
              <a:sym typeface="Symbol"/>
            </a:endParaRPr>
          </a:p>
          <a:p>
            <a:pPr algn="just"/>
            <a:endParaRPr lang="fr-FR" dirty="0">
              <a:solidFill>
                <a:srgbClr val="000000"/>
              </a:solidFill>
              <a:latin typeface="Calibri"/>
              <a:ea typeface="Calibri"/>
              <a:cs typeface="Times New Roman"/>
              <a:sym typeface="Symbol"/>
            </a:endParaRPr>
          </a:p>
        </p:txBody>
      </p:sp>
    </p:spTree>
    <p:extLst>
      <p:ext uri="{BB962C8B-B14F-4D97-AF65-F5344CB8AC3E}">
        <p14:creationId xmlns:p14="http://schemas.microsoft.com/office/powerpoint/2010/main" val="202968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092200"/>
            <a:ext cx="10800000" cy="4681517"/>
          </a:xfrm>
        </p:spPr>
        <p:txBody>
          <a:bodyPr/>
          <a:lstStyle/>
          <a:p>
            <a:pPr lvl="0" algn="just"/>
            <a:r>
              <a:rPr lang="fr-FR" b="1" dirty="0">
                <a:sym typeface="Symbol"/>
              </a:rPr>
              <a:t>3) </a:t>
            </a:r>
            <a:r>
              <a:rPr lang="fr-FR" b="1" u="sng" dirty="0">
                <a:sym typeface="Symbol"/>
              </a:rPr>
              <a:t>Temps de trajet pour les agents à l’horaire variable</a:t>
            </a:r>
          </a:p>
          <a:p>
            <a:pPr lvl="0" algn="just"/>
            <a:endParaRPr lang="fr-FR" sz="1800" dirty="0">
              <a:latin typeface="Calibri"/>
              <a:ea typeface="Calibri"/>
              <a:cs typeface="Times New Roman"/>
              <a:sym typeface="Symbol"/>
            </a:endParaRPr>
          </a:p>
          <a:p>
            <a:pPr algn="just"/>
            <a:r>
              <a:rPr lang="fr-FR" u="sng" dirty="0"/>
              <a:t>Aujourd’hui</a:t>
            </a:r>
            <a:r>
              <a:rPr lang="fr-FR" dirty="0"/>
              <a:t> :</a:t>
            </a:r>
          </a:p>
          <a:p>
            <a:pPr algn="just"/>
            <a:endParaRPr lang="fr-FR" dirty="0">
              <a:sym typeface="Symbol"/>
            </a:endParaRPr>
          </a:p>
          <a:p>
            <a:pPr algn="just"/>
            <a:r>
              <a:rPr lang="fr-FR" dirty="0">
                <a:sym typeface="Symbol"/>
              </a:rPr>
              <a:t> Les gestionnaires ChronoTime saisissent manuellement, dans le contrat de l’</a:t>
            </a:r>
            <a:r>
              <a:rPr lang="fr-FR" dirty="0" err="1">
                <a:sym typeface="Symbol"/>
              </a:rPr>
              <a:t>agent.e</a:t>
            </a:r>
            <a:r>
              <a:rPr lang="fr-FR" dirty="0">
                <a:sym typeface="Symbol"/>
              </a:rPr>
              <a:t>, le temps de trajet délibéré en CT </a:t>
            </a:r>
            <a:r>
              <a:rPr lang="fr-FR" dirty="0" smtClean="0">
                <a:sym typeface="Symbol"/>
              </a:rPr>
              <a:t>de leur direction relatif </a:t>
            </a:r>
            <a:r>
              <a:rPr lang="fr-FR" dirty="0">
                <a:sym typeface="Symbol"/>
              </a:rPr>
              <a:t>au site géographique concerné.</a:t>
            </a:r>
          </a:p>
          <a:p>
            <a:pPr algn="just"/>
            <a:endParaRPr lang="fr-FR" dirty="0">
              <a:sym typeface="Symbol"/>
            </a:endParaRPr>
          </a:p>
          <a:p>
            <a:pPr algn="just"/>
            <a:r>
              <a:rPr lang="fr-FR" u="sng" dirty="0">
                <a:sym typeface="Symbol"/>
              </a:rPr>
              <a:t>Au 1er janvier 2022 </a:t>
            </a:r>
            <a:r>
              <a:rPr lang="fr-FR" dirty="0">
                <a:sym typeface="Symbol"/>
              </a:rPr>
              <a:t>:</a:t>
            </a:r>
          </a:p>
          <a:p>
            <a:pPr algn="just"/>
            <a:endParaRPr lang="fr-FR" dirty="0">
              <a:sym typeface="Symbol"/>
            </a:endParaRPr>
          </a:p>
          <a:p>
            <a:pPr algn="just"/>
            <a:r>
              <a:rPr lang="fr-FR" dirty="0">
                <a:sym typeface="Symbol"/>
              </a:rPr>
              <a:t> Un forfait de 15 minutes sera affecté automatiquement dans ChronoTime aux agent.e.s à l’horaire variable dont le site géographique est recensé dans l’annexe 6 du règlement temps de travail (éloignement de plus de 15 minutes d’un lieu de restauration ASPP ou conventionné).</a:t>
            </a:r>
          </a:p>
          <a:p>
            <a:pPr algn="just"/>
            <a:endParaRPr lang="fr-FR" dirty="0">
              <a:sym typeface="Symbol"/>
            </a:endParaRPr>
          </a:p>
          <a:p>
            <a:pPr algn="just"/>
            <a:r>
              <a:rPr lang="fr-FR" dirty="0">
                <a:sym typeface="Symbol"/>
              </a:rPr>
              <a:t>Cette annexe 6 pourra être modifiée périodiquement. </a:t>
            </a:r>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4</a:t>
            </a:fld>
            <a:endParaRPr lang="fr-FR" dirty="0"/>
          </a:p>
        </p:txBody>
      </p:sp>
    </p:spTree>
    <p:extLst>
      <p:ext uri="{BB962C8B-B14F-4D97-AF65-F5344CB8AC3E}">
        <p14:creationId xmlns:p14="http://schemas.microsoft.com/office/powerpoint/2010/main" val="1645234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64924" y="1153316"/>
            <a:ext cx="10800000" cy="4815683"/>
          </a:xfrm>
        </p:spPr>
        <p:txBody>
          <a:bodyPr/>
          <a:lstStyle/>
          <a:p>
            <a:pPr algn="just"/>
            <a:r>
              <a:rPr lang="fr-FR" b="1" dirty="0"/>
              <a:t>4) </a:t>
            </a:r>
            <a:r>
              <a:rPr lang="fr-FR" b="1" u="sng" dirty="0"/>
              <a:t>La semaine de 4 jours ou 4,5 jours</a:t>
            </a:r>
          </a:p>
          <a:p>
            <a:pPr algn="just"/>
            <a:endParaRPr lang="fr-FR" dirty="0"/>
          </a:p>
          <a:p>
            <a:pPr algn="just"/>
            <a:r>
              <a:rPr lang="fr-FR" u="sng" dirty="0"/>
              <a:t>Aujourd’hui</a:t>
            </a:r>
            <a:r>
              <a:rPr lang="fr-FR" dirty="0"/>
              <a:t> : </a:t>
            </a:r>
          </a:p>
          <a:p>
            <a:pPr algn="just"/>
            <a:endParaRPr lang="fr-FR" dirty="0"/>
          </a:p>
          <a:p>
            <a:pPr marL="285750" indent="-285750" algn="just">
              <a:buFont typeface="Symbol" pitchFamily="18" charset="2"/>
              <a:buChar char="Þ"/>
            </a:pPr>
            <a:r>
              <a:rPr lang="fr-FR" dirty="0">
                <a:sym typeface="Symbol"/>
              </a:rPr>
              <a:t>Possibilité d’effectuer les 35 heures sur 4 jours (soit 8h45 sur 4 jours en moyenne) pour bénéficier d’un jour de repos supplémentaire (1JRH) sans génération de JRTT.</a:t>
            </a:r>
          </a:p>
          <a:p>
            <a:pPr algn="just"/>
            <a:endParaRPr lang="fr-FR" dirty="0"/>
          </a:p>
          <a:p>
            <a:pPr algn="just"/>
            <a:r>
              <a:rPr lang="fr-FR" u="sng" dirty="0"/>
              <a:t>Au 1er janvier 2022 </a:t>
            </a:r>
            <a:r>
              <a:rPr lang="fr-FR" dirty="0"/>
              <a:t>:</a:t>
            </a:r>
          </a:p>
          <a:p>
            <a:pPr algn="just"/>
            <a:endParaRPr lang="fr-FR" dirty="0"/>
          </a:p>
          <a:p>
            <a:pPr marL="285750" indent="-285750" algn="just">
              <a:buFont typeface="Symbol" pitchFamily="18" charset="2"/>
              <a:buChar char="Þ"/>
            </a:pPr>
            <a:r>
              <a:rPr lang="fr-FR" dirty="0">
                <a:sym typeface="Symbol"/>
              </a:rPr>
              <a:t>Maintien du principe de la semaine de 4 jours avec les mêmes modalités. Le code d’absence 1RTI remplacera le code d’absence </a:t>
            </a:r>
            <a:r>
              <a:rPr lang="fr-FR" dirty="0" smtClean="0">
                <a:sym typeface="Symbol"/>
              </a:rPr>
              <a:t>1JRH dans ChronoTime.</a:t>
            </a:r>
            <a:endParaRPr lang="fr-FR" dirty="0">
              <a:sym typeface="Symbol"/>
            </a:endParaRPr>
          </a:p>
          <a:p>
            <a:pPr marL="285750" indent="-285750" algn="just">
              <a:buFont typeface="Symbol" pitchFamily="18" charset="2"/>
              <a:buChar char="Þ"/>
            </a:pPr>
            <a:endParaRPr lang="fr-FR" dirty="0">
              <a:sym typeface="Symbol"/>
            </a:endParaRPr>
          </a:p>
          <a:p>
            <a:pPr marL="285750" indent="-285750" algn="just">
              <a:buFont typeface="Symbol" pitchFamily="18" charset="2"/>
              <a:buChar char="Þ"/>
            </a:pPr>
            <a:r>
              <a:rPr lang="fr-FR" dirty="0">
                <a:sym typeface="Symbol"/>
              </a:rPr>
              <a:t>Possibilité d’effectuer les 35 heures sur 4,5 jours (soit 7h52 sur 4 jours en moyenne minimum) pour bénéficier d’un demi-repos supplémentaire (1RTI) avec génération de 3 JRTT libres maximum par an.</a:t>
            </a:r>
            <a:endParaRPr lang="fr-FR" dirty="0"/>
          </a:p>
          <a:p>
            <a:endParaRPr lang="fr-FR" dirty="0"/>
          </a:p>
        </p:txBody>
      </p:sp>
      <p:sp>
        <p:nvSpPr>
          <p:cNvPr id="4" name="Titre 3"/>
          <p:cNvSpPr>
            <a:spLocks noGrp="1"/>
          </p:cNvSpPr>
          <p:nvPr>
            <p:ph type="title"/>
          </p:nvPr>
        </p:nvSpPr>
        <p:spPr>
          <a:xfrm>
            <a:off x="539524" y="540541"/>
            <a:ext cx="10800000" cy="468000"/>
          </a:xfrm>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5</a:t>
            </a:fld>
            <a:endParaRPr lang="fr-FR" dirty="0"/>
          </a:p>
        </p:txBody>
      </p:sp>
    </p:spTree>
    <p:extLst>
      <p:ext uri="{BB962C8B-B14F-4D97-AF65-F5344CB8AC3E}">
        <p14:creationId xmlns:p14="http://schemas.microsoft.com/office/powerpoint/2010/main" val="1270455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03024" y="1092200"/>
            <a:ext cx="10800000" cy="5194300"/>
          </a:xfrm>
        </p:spPr>
        <p:txBody>
          <a:bodyPr/>
          <a:lstStyle/>
          <a:p>
            <a:r>
              <a:rPr lang="fr-FR" b="1" dirty="0"/>
              <a:t>5) </a:t>
            </a:r>
            <a:r>
              <a:rPr lang="fr-FR" b="1" u="sng" dirty="0"/>
              <a:t>La sujétion</a:t>
            </a:r>
          </a:p>
          <a:p>
            <a:endParaRPr lang="fr-FR" dirty="0"/>
          </a:p>
          <a:p>
            <a:r>
              <a:rPr lang="fr-FR" dirty="0"/>
              <a:t> </a:t>
            </a:r>
            <a:r>
              <a:rPr lang="fr-FR" dirty="0">
                <a:sym typeface="Symbol"/>
              </a:rPr>
              <a:t> A compter du 1er janvier 2022, la valeur de la sujétion est modifiée.</a:t>
            </a:r>
          </a:p>
          <a:p>
            <a:endParaRPr lang="fr-FR" dirty="0">
              <a:sym typeface="Symbol"/>
            </a:endParaRPr>
          </a:p>
          <a:p>
            <a:r>
              <a:rPr lang="fr-FR" u="sng" dirty="0" err="1">
                <a:sym typeface="Symbol"/>
              </a:rPr>
              <a:t>Aujourdhui</a:t>
            </a:r>
            <a:r>
              <a:rPr lang="fr-FR" dirty="0">
                <a:sym typeface="Symbol"/>
              </a:rPr>
              <a:t> :</a:t>
            </a:r>
          </a:p>
          <a:p>
            <a:endParaRPr lang="fr-FR" dirty="0">
              <a:sym typeface="Symbol"/>
            </a:endParaRPr>
          </a:p>
          <a:p>
            <a:endParaRPr lang="fr-FR" dirty="0">
              <a:sym typeface="Symbol"/>
            </a:endParaRPr>
          </a:p>
          <a:p>
            <a:endParaRPr lang="fr-FR" dirty="0">
              <a:sym typeface="Symbol"/>
            </a:endParaRPr>
          </a:p>
          <a:p>
            <a:endParaRPr lang="fr-FR" dirty="0">
              <a:sym typeface="Symbol"/>
            </a:endParaRPr>
          </a:p>
          <a:p>
            <a:endParaRPr lang="fr-FR" dirty="0">
              <a:sym typeface="Symbol"/>
            </a:endParaRPr>
          </a:p>
          <a:p>
            <a:endParaRPr lang="fr-FR" u="sng" dirty="0" smtClean="0">
              <a:sym typeface="Symbol"/>
            </a:endParaRPr>
          </a:p>
          <a:p>
            <a:r>
              <a:rPr lang="fr-FR" u="sng" dirty="0" smtClean="0">
                <a:sym typeface="Symbol"/>
              </a:rPr>
              <a:t>Au </a:t>
            </a:r>
            <a:r>
              <a:rPr lang="fr-FR" u="sng" dirty="0">
                <a:sym typeface="Symbol"/>
              </a:rPr>
              <a:t>1er janvier 2022 </a:t>
            </a:r>
            <a:r>
              <a:rPr lang="fr-FR" dirty="0">
                <a:sym typeface="Symbol"/>
              </a:rPr>
              <a:t>: </a:t>
            </a:r>
          </a:p>
          <a:p>
            <a:endParaRPr lang="fr-FR" sz="800" dirty="0">
              <a:latin typeface="Calibri"/>
              <a:ea typeface="Calibri"/>
              <a:cs typeface="Times New Roman"/>
              <a:sym typeface="Symbol"/>
            </a:endParaRPr>
          </a:p>
          <a:p>
            <a:endParaRPr lang="fr-FR" sz="1800" dirty="0">
              <a:latin typeface="Calibri"/>
              <a:ea typeface="Calibri"/>
              <a:cs typeface="Times New Roman"/>
            </a:endParaRPr>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6</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481318521"/>
              </p:ext>
            </p:extLst>
          </p:nvPr>
        </p:nvGraphicFramePr>
        <p:xfrm>
          <a:off x="2208689" y="2113788"/>
          <a:ext cx="2610485" cy="1899666"/>
        </p:xfrm>
        <a:graphic>
          <a:graphicData uri="http://schemas.openxmlformats.org/drawingml/2006/table">
            <a:tbl>
              <a:tblPr firstRow="1" firstCol="1" bandRow="1">
                <a:tableStyleId>{5C22544A-7EE6-4342-B048-85BDC9FD1C3A}</a:tableStyleId>
              </a:tblPr>
              <a:tblGrid>
                <a:gridCol w="762000"/>
                <a:gridCol w="858520"/>
                <a:gridCol w="989965"/>
              </a:tblGrid>
              <a:tr h="190500">
                <a:tc>
                  <a:txBody>
                    <a:bodyPr/>
                    <a:lstStyle/>
                    <a:p>
                      <a:pPr algn="just">
                        <a:lnSpc>
                          <a:spcPct val="115000"/>
                        </a:lnSpc>
                        <a:spcAft>
                          <a:spcPts val="1000"/>
                        </a:spcAft>
                      </a:pPr>
                      <a:r>
                        <a:rPr lang="fr-FR" sz="1100" dirty="0">
                          <a:effectLst/>
                        </a:rPr>
                        <a:t> </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fr-FR" sz="1100" dirty="0">
                          <a:effectLst/>
                        </a:rPr>
                        <a:t>Temps dû quotidien</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fr-FR" sz="1100">
                          <a:effectLst/>
                        </a:rPr>
                        <a:t>Temps dû hebdomadaire</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0</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07:00</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35:00</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1</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06:54</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34:30</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2</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06:48</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34:00</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3</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06:42</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33:30</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4</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06:36</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33:00</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5</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06:30</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32:30</a:t>
                      </a:r>
                      <a:endParaRPr lang="fr-FR" sz="1100">
                        <a:effectLst/>
                        <a:latin typeface="Calibri"/>
                        <a:ea typeface="Calibri"/>
                        <a:cs typeface="Times New Roman"/>
                      </a:endParaRPr>
                    </a:p>
                  </a:txBody>
                  <a:tcPr marL="44450" marR="44450" marT="0" marB="0" anchor="b"/>
                </a:tc>
              </a:tr>
              <a:tr h="190500">
                <a:tc>
                  <a:txBody>
                    <a:bodyPr/>
                    <a:lstStyle/>
                    <a:p>
                      <a:pPr algn="just">
                        <a:lnSpc>
                          <a:spcPct val="115000"/>
                        </a:lnSpc>
                        <a:spcAft>
                          <a:spcPts val="1000"/>
                        </a:spcAft>
                      </a:pPr>
                      <a:r>
                        <a:rPr lang="fr-FR" sz="1100">
                          <a:effectLst/>
                        </a:rPr>
                        <a:t>Niv 6</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06:24</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dirty="0">
                          <a:effectLst/>
                        </a:rPr>
                        <a:t>32:00</a:t>
                      </a:r>
                      <a:endParaRPr lang="fr-FR" sz="1100" dirty="0">
                        <a:effectLst/>
                        <a:latin typeface="Calibri"/>
                        <a:ea typeface="Calibri"/>
                        <a:cs typeface="Times New Roman"/>
                      </a:endParaRPr>
                    </a:p>
                  </a:txBody>
                  <a:tcPr marL="44450" marR="44450" marT="0" marB="0" anchor="b"/>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799813975"/>
              </p:ext>
            </p:extLst>
          </p:nvPr>
        </p:nvGraphicFramePr>
        <p:xfrm>
          <a:off x="2883695" y="4140200"/>
          <a:ext cx="2590006" cy="1961595"/>
        </p:xfrm>
        <a:graphic>
          <a:graphicData uri="http://schemas.openxmlformats.org/drawingml/2006/table">
            <a:tbl>
              <a:tblPr firstRow="1" firstCol="1" bandRow="1">
                <a:tableStyleId>{5C22544A-7EE6-4342-B048-85BDC9FD1C3A}</a:tableStyleId>
              </a:tblPr>
              <a:tblGrid>
                <a:gridCol w="749821"/>
                <a:gridCol w="844798"/>
                <a:gridCol w="995387"/>
              </a:tblGrid>
              <a:tr h="672846">
                <a:tc>
                  <a:txBody>
                    <a:bodyPr/>
                    <a:lstStyle/>
                    <a:p>
                      <a:pPr algn="just">
                        <a:lnSpc>
                          <a:spcPct val="115000"/>
                        </a:lnSpc>
                        <a:spcAft>
                          <a:spcPts val="1000"/>
                        </a:spcAft>
                      </a:pPr>
                      <a:r>
                        <a:rPr lang="fr-FR" sz="1100" dirty="0">
                          <a:effectLst/>
                        </a:rPr>
                        <a:t> </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fr-FR" sz="1100">
                          <a:effectLst/>
                        </a:rPr>
                        <a:t>Temps dû quotidien</a:t>
                      </a:r>
                      <a:endParaRPr lang="fr-FR" sz="110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fr-FR" sz="1100" dirty="0">
                          <a:effectLst/>
                        </a:rPr>
                        <a:t>Temps dû hebdomadaire</a:t>
                      </a:r>
                      <a:endParaRPr lang="fr-FR" sz="1100" dirty="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0</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07:00</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35:00</a:t>
                      </a:r>
                      <a:endParaRPr lang="fr-FR" sz="110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1</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06:54</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34:30</a:t>
                      </a:r>
                      <a:endParaRPr lang="fr-FR" sz="110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2</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06:49</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34:05</a:t>
                      </a:r>
                      <a:endParaRPr lang="fr-FR" sz="110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3</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06:43</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33:35</a:t>
                      </a:r>
                      <a:endParaRPr lang="fr-FR" sz="110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4</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06:38</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33:10</a:t>
                      </a:r>
                      <a:endParaRPr lang="fr-FR" sz="110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5</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06:32</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dirty="0">
                          <a:effectLst/>
                        </a:rPr>
                        <a:t>32:40</a:t>
                      </a:r>
                      <a:endParaRPr lang="fr-FR" sz="1100" dirty="0">
                        <a:effectLst/>
                        <a:latin typeface="Calibri"/>
                        <a:ea typeface="Calibri"/>
                        <a:cs typeface="Times New Roman"/>
                      </a:endParaRPr>
                    </a:p>
                  </a:txBody>
                  <a:tcPr marL="44450" marR="44450" marT="0" marB="0" anchor="b"/>
                </a:tc>
              </a:tr>
              <a:tr h="184107">
                <a:tc>
                  <a:txBody>
                    <a:bodyPr/>
                    <a:lstStyle/>
                    <a:p>
                      <a:pPr algn="just">
                        <a:lnSpc>
                          <a:spcPct val="115000"/>
                        </a:lnSpc>
                        <a:spcAft>
                          <a:spcPts val="1000"/>
                        </a:spcAft>
                      </a:pPr>
                      <a:r>
                        <a:rPr lang="fr-FR" sz="1100">
                          <a:effectLst/>
                        </a:rPr>
                        <a:t>Niv 6</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a:effectLst/>
                        </a:rPr>
                        <a:t>06:27</a:t>
                      </a:r>
                      <a:endParaRPr lang="fr-FR" sz="1100">
                        <a:effectLst/>
                        <a:latin typeface="Calibri"/>
                        <a:ea typeface="Calibri"/>
                        <a:cs typeface="Times New Roman"/>
                      </a:endParaRPr>
                    </a:p>
                  </a:txBody>
                  <a:tcPr marL="44450" marR="44450" marT="0" marB="0" anchor="b"/>
                </a:tc>
                <a:tc>
                  <a:txBody>
                    <a:bodyPr/>
                    <a:lstStyle/>
                    <a:p>
                      <a:pPr algn="r">
                        <a:lnSpc>
                          <a:spcPct val="115000"/>
                        </a:lnSpc>
                        <a:spcAft>
                          <a:spcPts val="1000"/>
                        </a:spcAft>
                      </a:pPr>
                      <a:r>
                        <a:rPr lang="fr-FR" sz="1100" dirty="0">
                          <a:effectLst/>
                        </a:rPr>
                        <a:t>32:15</a:t>
                      </a:r>
                      <a:endParaRPr lang="fr-FR"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49016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77624" y="1166016"/>
            <a:ext cx="10800000" cy="5044284"/>
          </a:xfrm>
        </p:spPr>
        <p:txBody>
          <a:bodyPr/>
          <a:lstStyle/>
          <a:p>
            <a:r>
              <a:rPr lang="fr-FR" b="1" dirty="0"/>
              <a:t>6) </a:t>
            </a:r>
            <a:r>
              <a:rPr lang="fr-FR" b="1" u="sng" dirty="0"/>
              <a:t>Les congés annuels </a:t>
            </a:r>
          </a:p>
          <a:p>
            <a:endParaRPr lang="fr-FR" sz="800" dirty="0" smtClean="0"/>
          </a:p>
          <a:p>
            <a:endParaRPr lang="fr-FR" sz="800" dirty="0"/>
          </a:p>
          <a:p>
            <a:r>
              <a:rPr lang="fr-FR" u="sng" dirty="0"/>
              <a:t>Aujourd’hui</a:t>
            </a:r>
            <a:r>
              <a:rPr lang="fr-FR" dirty="0"/>
              <a:t> :</a:t>
            </a:r>
          </a:p>
          <a:p>
            <a:endParaRPr lang="fr-FR" sz="800" dirty="0">
              <a:sym typeface="Symbol"/>
            </a:endParaRPr>
          </a:p>
          <a:p>
            <a:pPr marL="285750" indent="-285750" algn="just">
              <a:buFont typeface="Symbol" pitchFamily="18" charset="2"/>
              <a:buChar char="Þ"/>
            </a:pPr>
            <a:r>
              <a:rPr lang="fr-FR" dirty="0">
                <a:sym typeface="Symbol"/>
              </a:rPr>
              <a:t>33 congés annuels pour </a:t>
            </a:r>
            <a:r>
              <a:rPr lang="fr-FR" dirty="0" err="1">
                <a:sym typeface="Symbol"/>
              </a:rPr>
              <a:t>un.e</a:t>
            </a:r>
            <a:r>
              <a:rPr lang="fr-FR" dirty="0">
                <a:sym typeface="Symbol"/>
              </a:rPr>
              <a:t> </a:t>
            </a:r>
            <a:r>
              <a:rPr lang="fr-FR" dirty="0" err="1">
                <a:sym typeface="Symbol"/>
              </a:rPr>
              <a:t>agent.e</a:t>
            </a:r>
            <a:r>
              <a:rPr lang="fr-FR" dirty="0">
                <a:sym typeface="Symbol"/>
              </a:rPr>
              <a:t> à temps plein à consommer et/ou épargner jusqu’au 31 décembre avec une tolérance si avis hiérarchique jusqu’au </a:t>
            </a:r>
            <a:r>
              <a:rPr lang="fr-FR" dirty="0" smtClean="0">
                <a:sym typeface="Symbol"/>
              </a:rPr>
              <a:t>31 </a:t>
            </a:r>
            <a:r>
              <a:rPr lang="fr-FR" dirty="0">
                <a:sym typeface="Symbol"/>
              </a:rPr>
              <a:t>mars de l’année A+1.</a:t>
            </a:r>
          </a:p>
          <a:p>
            <a:pPr algn="just"/>
            <a:endParaRPr lang="fr-FR" sz="800" dirty="0" smtClean="0">
              <a:sym typeface="Symbol"/>
            </a:endParaRPr>
          </a:p>
          <a:p>
            <a:pPr algn="just"/>
            <a:endParaRPr lang="fr-FR" sz="800" dirty="0">
              <a:sym typeface="Symbol"/>
            </a:endParaRPr>
          </a:p>
          <a:p>
            <a:pPr algn="just"/>
            <a:r>
              <a:rPr lang="fr-FR" u="sng" dirty="0">
                <a:sym typeface="Symbol"/>
              </a:rPr>
              <a:t>Au 1er janvier 2022 </a:t>
            </a:r>
            <a:r>
              <a:rPr lang="fr-FR" dirty="0">
                <a:sym typeface="Symbol"/>
              </a:rPr>
              <a:t>:</a:t>
            </a:r>
          </a:p>
          <a:p>
            <a:pPr algn="just"/>
            <a:endParaRPr lang="fr-FR" sz="800" dirty="0">
              <a:sym typeface="Symbol"/>
            </a:endParaRPr>
          </a:p>
          <a:p>
            <a:pPr algn="just"/>
            <a:r>
              <a:rPr lang="fr-FR" dirty="0">
                <a:sym typeface="Symbol"/>
              </a:rPr>
              <a:t> 25 congés annuels pour </a:t>
            </a:r>
            <a:r>
              <a:rPr lang="fr-FR" dirty="0" err="1">
                <a:sym typeface="Symbol"/>
              </a:rPr>
              <a:t>un.e</a:t>
            </a:r>
            <a:r>
              <a:rPr lang="fr-FR" dirty="0">
                <a:sym typeface="Symbol"/>
              </a:rPr>
              <a:t> </a:t>
            </a:r>
            <a:r>
              <a:rPr lang="fr-FR" dirty="0" err="1">
                <a:sym typeface="Symbol"/>
              </a:rPr>
              <a:t>agent.e</a:t>
            </a:r>
            <a:r>
              <a:rPr lang="fr-FR" dirty="0">
                <a:sym typeface="Symbol"/>
              </a:rPr>
              <a:t> à temps plein à consommer et/ou épargner jusqu’au 31 décembre sans possibilité de reporter les reliquats sur le premier trimestre de l’année A+1</a:t>
            </a:r>
          </a:p>
          <a:p>
            <a:pPr algn="just"/>
            <a:endParaRPr lang="fr-FR" dirty="0"/>
          </a:p>
          <a:p>
            <a:pPr marL="645750" lvl="3" indent="-285750" algn="just">
              <a:buFont typeface="Wingdings" panose="05000000000000000000" pitchFamily="2" charset="2"/>
              <a:buChar char="Ø"/>
            </a:pPr>
            <a:r>
              <a:rPr lang="fr-FR" dirty="0"/>
              <a:t>Les agent.e.s auront toujours l’obligation de consommer au moins 20 congés annuels (pour un temps plein) dans l’année. Les soldes de congés non pris au-delà des 20 jours pourront être épargnés jusqu’au 31 décembre dernier délai.</a:t>
            </a:r>
          </a:p>
          <a:p>
            <a:endParaRPr lang="fr-FR" sz="1800" dirty="0">
              <a:latin typeface="Calibri"/>
              <a:ea typeface="Calibri"/>
              <a:cs typeface="Times New Roman"/>
              <a:sym typeface="Symbol"/>
            </a:endParaRPr>
          </a:p>
          <a:p>
            <a:pPr marL="285750" indent="-285750">
              <a:buFont typeface="Symbol" pitchFamily="18" charset="2"/>
              <a:buChar char="Þ"/>
            </a:pPr>
            <a:endParaRPr lang="fr-FR" sz="1800" dirty="0" smtClean="0">
              <a:latin typeface="Calibri"/>
              <a:ea typeface="Calibri"/>
              <a:cs typeface="Times New Roman"/>
              <a:sym typeface="Symbol"/>
            </a:endParaRPr>
          </a:p>
          <a:p>
            <a:pPr marL="285750" indent="-285750">
              <a:buFont typeface="Symbol" pitchFamily="18" charset="2"/>
              <a:buChar char="Þ"/>
            </a:pPr>
            <a:endParaRPr lang="fr-FR" sz="1800" dirty="0">
              <a:latin typeface="Calibri"/>
              <a:ea typeface="Calibri"/>
              <a:cs typeface="Times New Roman"/>
              <a:sym typeface="Symbol"/>
            </a:endParaRPr>
          </a:p>
          <a:p>
            <a:pPr marL="285750" indent="-285750">
              <a:buFont typeface="Symbol" pitchFamily="18" charset="2"/>
              <a:buChar char="Þ"/>
            </a:pPr>
            <a:endParaRPr lang="fr-FR" sz="1800" dirty="0" smtClean="0">
              <a:latin typeface="Calibri"/>
              <a:ea typeface="Calibri"/>
              <a:cs typeface="Times New Roman"/>
              <a:sym typeface="Symbol"/>
            </a:endParaRPr>
          </a:p>
          <a:p>
            <a:endParaRPr lang="fr-FR" sz="1800" b="1" u="sng" dirty="0">
              <a:latin typeface="Calibri"/>
              <a:ea typeface="Calibri"/>
              <a:cs typeface="Times New Roman"/>
            </a:endParaRPr>
          </a:p>
          <a:p>
            <a:endParaRPr lang="fr-FR" dirty="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7</a:t>
            </a:fld>
            <a:endParaRPr lang="fr-FR" dirty="0"/>
          </a:p>
        </p:txBody>
      </p:sp>
    </p:spTree>
    <p:extLst>
      <p:ext uri="{BB962C8B-B14F-4D97-AF65-F5344CB8AC3E}">
        <p14:creationId xmlns:p14="http://schemas.microsoft.com/office/powerpoint/2010/main" val="2091522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028700"/>
            <a:ext cx="10800000" cy="5181600"/>
          </a:xfrm>
        </p:spPr>
        <p:txBody>
          <a:bodyPr/>
          <a:lstStyle/>
          <a:p>
            <a:r>
              <a:rPr lang="fr-FR" b="1" dirty="0"/>
              <a:t>7) </a:t>
            </a:r>
            <a:r>
              <a:rPr lang="fr-FR" b="1" u="sng" dirty="0"/>
              <a:t>Les jours de fractionnement</a:t>
            </a:r>
          </a:p>
          <a:p>
            <a:pPr algn="just"/>
            <a:endParaRPr lang="fr-FR" dirty="0"/>
          </a:p>
          <a:p>
            <a:pPr marL="285750" indent="-285750" algn="just">
              <a:buFont typeface="Symbol" pitchFamily="18" charset="2"/>
              <a:buChar char="Þ"/>
            </a:pPr>
            <a:r>
              <a:rPr lang="fr-FR" dirty="0"/>
              <a:t>Possibilité de bénéficier de </a:t>
            </a:r>
            <a:r>
              <a:rPr lang="fr-FR" dirty="0" smtClean="0"/>
              <a:t>jour(s) </a:t>
            </a:r>
            <a:r>
              <a:rPr lang="fr-FR" dirty="0"/>
              <a:t>de fractionnement si :</a:t>
            </a:r>
          </a:p>
          <a:p>
            <a:pPr algn="just"/>
            <a:endParaRPr lang="fr-FR" sz="800" dirty="0"/>
          </a:p>
          <a:p>
            <a:pPr marL="645750" lvl="4" indent="-285750" algn="just">
              <a:buFont typeface="Wingdings" panose="05000000000000000000" pitchFamily="2" charset="2"/>
              <a:buChar char="q"/>
            </a:pPr>
            <a:r>
              <a:rPr lang="fr-FR" dirty="0"/>
              <a:t>5 CA consommés au total sur les périodes du 1er janvier au 30 avril et du 1er novembre au 31 décembre pour bénéficier d’un jour de fractionnement en année A+1.</a:t>
            </a:r>
          </a:p>
          <a:p>
            <a:pPr marL="645750" lvl="4" indent="-285750" algn="just">
              <a:buFont typeface="Wingdings" panose="05000000000000000000" pitchFamily="2" charset="2"/>
              <a:buChar char="q"/>
            </a:pPr>
            <a:r>
              <a:rPr lang="fr-FR" dirty="0"/>
              <a:t>8 CA consommés sur ces mêmes périodes pour bénéficier de deux jours de fractionnement en année A+1.</a:t>
            </a:r>
          </a:p>
          <a:p>
            <a:pPr algn="just"/>
            <a:endParaRPr lang="fr-FR" u="sng" dirty="0"/>
          </a:p>
          <a:p>
            <a:pPr algn="just"/>
            <a:r>
              <a:rPr lang="fr-FR" u="sng" dirty="0"/>
              <a:t>Au 1er janvier 2022, année de transition</a:t>
            </a:r>
            <a:r>
              <a:rPr lang="fr-FR" dirty="0"/>
              <a:t>: </a:t>
            </a:r>
          </a:p>
          <a:p>
            <a:pPr algn="just"/>
            <a:endParaRPr lang="fr-FR" sz="800" dirty="0"/>
          </a:p>
          <a:p>
            <a:pPr marL="285750" indent="-285750" algn="just">
              <a:buFont typeface="Symbol" pitchFamily="18" charset="2"/>
              <a:buChar char="Þ"/>
            </a:pPr>
            <a:r>
              <a:rPr lang="fr-FR" dirty="0" err="1">
                <a:sym typeface="Symbol"/>
              </a:rPr>
              <a:t>Tou.te.s</a:t>
            </a:r>
            <a:r>
              <a:rPr lang="fr-FR" dirty="0">
                <a:sym typeface="Symbol"/>
              </a:rPr>
              <a:t> les agent.e.s bénéficieront automatiquement de 2 jours de fractionnement.</a:t>
            </a:r>
          </a:p>
          <a:p>
            <a:pPr algn="just"/>
            <a:endParaRPr lang="fr-FR" u="sng" dirty="0">
              <a:sym typeface="Symbol"/>
            </a:endParaRPr>
          </a:p>
          <a:p>
            <a:pPr algn="just"/>
            <a:r>
              <a:rPr lang="fr-FR" u="sng" dirty="0">
                <a:sym typeface="Symbol"/>
              </a:rPr>
              <a:t>A compter du 1er janvier 2023 </a:t>
            </a:r>
            <a:r>
              <a:rPr lang="fr-FR" dirty="0">
                <a:sym typeface="Symbol"/>
              </a:rPr>
              <a:t>:</a:t>
            </a:r>
          </a:p>
          <a:p>
            <a:pPr algn="just"/>
            <a:endParaRPr lang="fr-FR" sz="800" dirty="0">
              <a:sym typeface="Symbol"/>
            </a:endParaRPr>
          </a:p>
          <a:p>
            <a:pPr marL="285750" indent="-285750" algn="just">
              <a:buFont typeface="Symbol" pitchFamily="18" charset="2"/>
              <a:buChar char="Þ"/>
            </a:pPr>
            <a:r>
              <a:rPr lang="fr-FR" dirty="0" smtClean="0"/>
              <a:t>Les </a:t>
            </a:r>
            <a:r>
              <a:rPr lang="fr-FR" dirty="0"/>
              <a:t>CA comptabilisés pour la génération des jours de fractionnement 2023 concerneront ceux posés en année A-1</a:t>
            </a:r>
            <a:r>
              <a:rPr lang="fr-FR" dirty="0" smtClean="0"/>
              <a:t>.</a:t>
            </a:r>
          </a:p>
          <a:p>
            <a:pPr algn="just"/>
            <a:endParaRPr lang="fr-FR" sz="800" dirty="0"/>
          </a:p>
          <a:p>
            <a:pPr marL="285750" indent="-285750" algn="just">
              <a:buFont typeface="Symbol" pitchFamily="18" charset="2"/>
              <a:buChar char="Þ"/>
            </a:pPr>
            <a:r>
              <a:rPr lang="fr-FR" dirty="0" smtClean="0">
                <a:solidFill>
                  <a:srgbClr val="FF0000"/>
                </a:solidFill>
              </a:rPr>
              <a:t>À </a:t>
            </a:r>
            <a:r>
              <a:rPr lang="fr-FR" dirty="0">
                <a:solidFill>
                  <a:srgbClr val="FF0000"/>
                </a:solidFill>
              </a:rPr>
              <a:t>titre exceptionnel, les reliquats de congés 2021 posés durant le premier trimestre 2022 seront comptabilisés pour crédités des jours de fractionnement au 1er janvier 2023.</a:t>
            </a:r>
          </a:p>
          <a:p>
            <a:endParaRPr lang="fr-FR" dirty="0" smtClean="0"/>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8</a:t>
            </a:fld>
            <a:endParaRPr lang="fr-FR" dirty="0"/>
          </a:p>
        </p:txBody>
      </p:sp>
    </p:spTree>
    <p:extLst>
      <p:ext uri="{BB962C8B-B14F-4D97-AF65-F5344CB8AC3E}">
        <p14:creationId xmlns:p14="http://schemas.microsoft.com/office/powerpoint/2010/main" val="2370096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90324" y="1130300"/>
            <a:ext cx="10800000" cy="4643417"/>
          </a:xfrm>
        </p:spPr>
        <p:txBody>
          <a:bodyPr/>
          <a:lstStyle/>
          <a:p>
            <a:r>
              <a:rPr lang="fr-FR" b="1" dirty="0"/>
              <a:t>8) </a:t>
            </a:r>
            <a:r>
              <a:rPr lang="fr-FR" b="1" u="sng" dirty="0"/>
              <a:t>Les JRTT libres</a:t>
            </a:r>
          </a:p>
          <a:p>
            <a:endParaRPr lang="fr-FR" dirty="0"/>
          </a:p>
          <a:p>
            <a:r>
              <a:rPr lang="fr-FR" u="sng" dirty="0"/>
              <a:t>Aujourd’hui</a:t>
            </a:r>
            <a:r>
              <a:rPr lang="fr-FR" dirty="0"/>
              <a:t> :</a:t>
            </a:r>
          </a:p>
          <a:p>
            <a:endParaRPr lang="fr-FR" dirty="0">
              <a:sym typeface="Symbol"/>
            </a:endParaRPr>
          </a:p>
          <a:p>
            <a:pPr marL="285750" indent="-285750" algn="just">
              <a:buFont typeface="Symbol" pitchFamily="18" charset="2"/>
              <a:buChar char="Þ"/>
            </a:pPr>
            <a:r>
              <a:rPr lang="fr-FR" dirty="0">
                <a:sym typeface="Symbol"/>
              </a:rPr>
              <a:t>Possibilité de générer jusqu’à 2 JRTT par mois sur un plafond de 22 JRTT par an et pour certains cycles de travail avec sujétion jusqu’à 2,5 JRTT par mois sur un plafond de 25 JRTT par an.</a:t>
            </a:r>
          </a:p>
          <a:p>
            <a:pPr marL="285750" indent="-285750" algn="just">
              <a:buFont typeface="Symbol" pitchFamily="18" charset="2"/>
              <a:buChar char="Þ"/>
            </a:pPr>
            <a:endParaRPr lang="fr-FR" sz="800" dirty="0" smtClean="0">
              <a:sym typeface="Symbol"/>
            </a:endParaRPr>
          </a:p>
          <a:p>
            <a:pPr marL="285750" indent="-285750" algn="just">
              <a:buFont typeface="Symbol" pitchFamily="18" charset="2"/>
              <a:buChar char="Þ"/>
            </a:pPr>
            <a:endParaRPr lang="fr-FR" sz="800" dirty="0">
              <a:sym typeface="Symbol"/>
            </a:endParaRPr>
          </a:p>
          <a:p>
            <a:pPr algn="just"/>
            <a:endParaRPr lang="fr-FR" sz="800" dirty="0">
              <a:sym typeface="Symbol"/>
            </a:endParaRPr>
          </a:p>
          <a:p>
            <a:pPr algn="just"/>
            <a:r>
              <a:rPr lang="fr-FR" u="sng" dirty="0"/>
              <a:t>Au 1er janvier 2022 </a:t>
            </a:r>
            <a:r>
              <a:rPr lang="fr-FR" dirty="0"/>
              <a:t>:</a:t>
            </a:r>
          </a:p>
          <a:p>
            <a:pPr algn="just"/>
            <a:endParaRPr lang="fr-FR" dirty="0"/>
          </a:p>
          <a:p>
            <a:pPr marL="285750" indent="-285750" algn="just">
              <a:buFont typeface="Symbol" pitchFamily="18" charset="2"/>
              <a:buChar char="Þ"/>
            </a:pPr>
            <a:r>
              <a:rPr lang="fr-FR" dirty="0">
                <a:sym typeface="Symbol"/>
              </a:rPr>
              <a:t>Agents à l’horaire variable : jusqu’à 2,5 JRTT par mois sur un plafond de 24 JRTT par an</a:t>
            </a:r>
            <a:r>
              <a:rPr lang="fr-FR" dirty="0" smtClean="0">
                <a:sym typeface="Symbol"/>
              </a:rPr>
              <a:t>.</a:t>
            </a:r>
          </a:p>
          <a:p>
            <a:pPr algn="just"/>
            <a:endParaRPr lang="fr-FR" dirty="0">
              <a:sym typeface="Symbol"/>
            </a:endParaRPr>
          </a:p>
          <a:p>
            <a:pPr marL="285750" indent="-285750" algn="just">
              <a:buFont typeface="Symbol" pitchFamily="18" charset="2"/>
              <a:buChar char="Þ"/>
            </a:pPr>
            <a:r>
              <a:rPr lang="fr-FR" dirty="0">
                <a:sym typeface="Symbol"/>
              </a:rPr>
              <a:t>Pour les agents à l’horaire fixe : jusqu’à 3 JRTT par mois sur un plafond pouvant être supérieur à 30 JRTT par an.</a:t>
            </a:r>
            <a:endParaRPr lang="fr-FR" dirty="0"/>
          </a:p>
          <a:p>
            <a:pPr algn="just"/>
            <a:endParaRPr lang="fr-FR" sz="1800" dirty="0">
              <a:latin typeface="Calibri"/>
              <a:ea typeface="Calibri"/>
              <a:cs typeface="Times New Roman"/>
              <a:sym typeface="Symbol"/>
            </a:endParaRPr>
          </a:p>
        </p:txBody>
      </p:sp>
      <p:sp>
        <p:nvSpPr>
          <p:cNvPr id="4" name="Titre 3"/>
          <p:cNvSpPr>
            <a:spLocks noGrp="1"/>
          </p:cNvSpPr>
          <p:nvPr>
            <p:ph type="title"/>
          </p:nvPr>
        </p:nvSpPr>
        <p:spPr/>
        <p:txBody>
          <a:bodyPr/>
          <a:lstStyle/>
          <a:p>
            <a:r>
              <a:rPr lang="fr-FR" dirty="0">
                <a:solidFill>
                  <a:srgbClr val="FFCD00"/>
                </a:solidFill>
                <a:latin typeface="+mn-lt"/>
                <a:ea typeface="+mn-ea"/>
                <a:cs typeface="+mn-cs"/>
              </a:rPr>
              <a:t>Mise en œuvre des 1607 heures à la Ville de Paris</a:t>
            </a:r>
          </a:p>
        </p:txBody>
      </p:sp>
      <p:sp>
        <p:nvSpPr>
          <p:cNvPr id="5" name="Espace réservé du pied de page 4"/>
          <p:cNvSpPr>
            <a:spLocks noGrp="1"/>
          </p:cNvSpPr>
          <p:nvPr>
            <p:ph type="ftr" sz="quarter" idx="3"/>
          </p:nvPr>
        </p:nvSpPr>
        <p:spPr/>
        <p:txBody>
          <a:bodyPr/>
          <a:lstStyle/>
          <a:p>
            <a:r>
              <a:rPr lang="fr-FR" smtClean="0"/>
              <a:t>Direction des Ressources Humaines |</a:t>
            </a:r>
            <a:endParaRPr lang="fr-FR" dirty="0"/>
          </a:p>
        </p:txBody>
      </p:sp>
      <p:sp>
        <p:nvSpPr>
          <p:cNvPr id="6" name="Espace réservé du numéro de diapositive 5"/>
          <p:cNvSpPr>
            <a:spLocks noGrp="1"/>
          </p:cNvSpPr>
          <p:nvPr>
            <p:ph type="sldNum" sz="quarter" idx="4"/>
          </p:nvPr>
        </p:nvSpPr>
        <p:spPr/>
        <p:txBody>
          <a:bodyPr/>
          <a:lstStyle/>
          <a:p>
            <a:fld id="{975A587B-5814-4D9B-9598-FE9CB954CB01}" type="slidenum">
              <a:rPr lang="fr-FR" smtClean="0"/>
              <a:pPr/>
              <a:t>9</a:t>
            </a:fld>
            <a:endParaRPr lang="fr-FR" dirty="0"/>
          </a:p>
        </p:txBody>
      </p:sp>
    </p:spTree>
    <p:extLst>
      <p:ext uri="{BB962C8B-B14F-4D97-AF65-F5344CB8AC3E}">
        <p14:creationId xmlns:p14="http://schemas.microsoft.com/office/powerpoint/2010/main" val="3568824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IS_PPT_MASQUE_2019_MONTSERRAT_BLEU_LIGHT">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ésentation1" id="{24935C6C-5BE7-3642-9754-D247BE079794}" vid="{5A13ADF8-95AD-E045-81CB-6C711A319CEA}"/>
    </a:ext>
  </a:extLst>
</a:theme>
</file>

<file path=ppt/theme/theme2.xml><?xml version="1.0" encoding="utf-8"?>
<a:theme xmlns:a="http://schemas.openxmlformats.org/drawingml/2006/main" name="Ville de Paris - Partie 1">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ésentation1" id="{24935C6C-5BE7-3642-9754-D247BE079794}" vid="{41C100BE-0D3E-7E4D-861C-537861C4180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PARIS_PPT_MASQUE_2019_MONTSERRAT_BLEU_LIGHT</Template>
  <TotalTime>2383</TotalTime>
  <Words>1708</Words>
  <Application>Microsoft Office PowerPoint</Application>
  <PresentationFormat>Personnalisé</PresentationFormat>
  <Paragraphs>380</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Arial</vt:lpstr>
      <vt:lpstr>Montserrat</vt:lpstr>
      <vt:lpstr>Wingdings</vt:lpstr>
      <vt:lpstr>Times New Roman</vt:lpstr>
      <vt:lpstr>Times</vt:lpstr>
      <vt:lpstr>Calibri</vt:lpstr>
      <vt:lpstr>Symbol</vt:lpstr>
      <vt:lpstr>PARIS_PPT_MASQUE_2019_MONTSERRAT_BLEU_LIGHT</vt:lpstr>
      <vt:lpstr>Ville de Paris - Partie 1</vt:lpstr>
      <vt:lpstr> Mise en œuvre des 1607 heures : 1er janvier 2022  </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lpstr>Mise en œuvre des 1607 heures à la Ville de Paris</vt:lpstr>
    </vt:vector>
  </TitlesOfParts>
  <Company>Marie de Paris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une ligne ou deux lignes maximum</dc:title>
  <dc:creator>Benyoucef, Sandrine</dc:creator>
  <cp:lastModifiedBy>Igalens, Brigitte</cp:lastModifiedBy>
  <cp:revision>303</cp:revision>
  <cp:lastPrinted>2021-11-30T11:46:47Z</cp:lastPrinted>
  <dcterms:created xsi:type="dcterms:W3CDTF">2019-02-21T10:10:22Z</dcterms:created>
  <dcterms:modified xsi:type="dcterms:W3CDTF">2022-01-04T10:22:10Z</dcterms:modified>
</cp:coreProperties>
</file>